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</p:sldMasterIdLst>
  <p:notesMasterIdLst>
    <p:notesMasterId r:id="rId51"/>
  </p:notesMasterIdLst>
  <p:handoutMasterIdLst>
    <p:handoutMasterId r:id="rId52"/>
  </p:handoutMasterIdLst>
  <p:sldIdLst>
    <p:sldId id="268" r:id="rId5"/>
    <p:sldId id="763" r:id="rId6"/>
    <p:sldId id="331" r:id="rId7"/>
    <p:sldId id="462" r:id="rId8"/>
    <p:sldId id="760" r:id="rId9"/>
    <p:sldId id="784" r:id="rId10"/>
    <p:sldId id="786" r:id="rId11"/>
    <p:sldId id="787" r:id="rId12"/>
    <p:sldId id="780" r:id="rId13"/>
    <p:sldId id="805" r:id="rId14"/>
    <p:sldId id="810" r:id="rId15"/>
    <p:sldId id="806" r:id="rId16"/>
    <p:sldId id="778" r:id="rId17"/>
    <p:sldId id="776" r:id="rId18"/>
    <p:sldId id="779" r:id="rId19"/>
    <p:sldId id="777" r:id="rId20"/>
    <p:sldId id="593" r:id="rId21"/>
    <p:sldId id="278" r:id="rId22"/>
    <p:sldId id="808" r:id="rId23"/>
    <p:sldId id="261" r:id="rId24"/>
    <p:sldId id="285" r:id="rId25"/>
    <p:sldId id="284" r:id="rId26"/>
    <p:sldId id="303" r:id="rId27"/>
    <p:sldId id="304" r:id="rId28"/>
    <p:sldId id="263" r:id="rId29"/>
    <p:sldId id="807" r:id="rId30"/>
    <p:sldId id="269" r:id="rId31"/>
    <p:sldId id="788" r:id="rId32"/>
    <p:sldId id="790" r:id="rId33"/>
    <p:sldId id="789" r:id="rId34"/>
    <p:sldId id="791" r:id="rId35"/>
    <p:sldId id="792" r:id="rId36"/>
    <p:sldId id="782" r:id="rId37"/>
    <p:sldId id="785" r:id="rId38"/>
    <p:sldId id="783" r:id="rId39"/>
    <p:sldId id="801" r:id="rId40"/>
    <p:sldId id="802" r:id="rId41"/>
    <p:sldId id="797" r:id="rId42"/>
    <p:sldId id="799" r:id="rId43"/>
    <p:sldId id="266" r:id="rId44"/>
    <p:sldId id="800" r:id="rId45"/>
    <p:sldId id="795" r:id="rId46"/>
    <p:sldId id="796" r:id="rId47"/>
    <p:sldId id="803" r:id="rId48"/>
    <p:sldId id="804" r:id="rId49"/>
    <p:sldId id="772" r:id="rId50"/>
  </p:sldIdLst>
  <p:sldSz cx="9144000" cy="6858000" type="screen4x3"/>
  <p:notesSz cx="7102475" cy="10233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98EFE5-428D-4384-B855-30C32E6E3433}">
          <p14:sldIdLst>
            <p14:sldId id="268"/>
            <p14:sldId id="763"/>
            <p14:sldId id="331"/>
            <p14:sldId id="462"/>
            <p14:sldId id="760"/>
            <p14:sldId id="784"/>
            <p14:sldId id="786"/>
            <p14:sldId id="787"/>
            <p14:sldId id="780"/>
            <p14:sldId id="805"/>
            <p14:sldId id="810"/>
            <p14:sldId id="806"/>
            <p14:sldId id="778"/>
            <p14:sldId id="776"/>
            <p14:sldId id="779"/>
            <p14:sldId id="777"/>
            <p14:sldId id="593"/>
            <p14:sldId id="278"/>
            <p14:sldId id="808"/>
            <p14:sldId id="261"/>
            <p14:sldId id="285"/>
            <p14:sldId id="284"/>
            <p14:sldId id="303"/>
            <p14:sldId id="304"/>
            <p14:sldId id="263"/>
            <p14:sldId id="807"/>
            <p14:sldId id="269"/>
            <p14:sldId id="788"/>
            <p14:sldId id="790"/>
            <p14:sldId id="789"/>
            <p14:sldId id="791"/>
            <p14:sldId id="792"/>
            <p14:sldId id="782"/>
            <p14:sldId id="785"/>
            <p14:sldId id="783"/>
            <p14:sldId id="801"/>
            <p14:sldId id="802"/>
            <p14:sldId id="797"/>
            <p14:sldId id="799"/>
            <p14:sldId id="266"/>
            <p14:sldId id="800"/>
            <p14:sldId id="795"/>
            <p14:sldId id="796"/>
            <p14:sldId id="803"/>
            <p14:sldId id="804"/>
            <p14:sldId id="7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81362" autoAdjust="0"/>
  </p:normalViewPr>
  <p:slideViewPr>
    <p:cSldViewPr snapToGrid="0">
      <p:cViewPr>
        <p:scale>
          <a:sx n="224" d="100"/>
          <a:sy n="224" d="100"/>
        </p:scale>
        <p:origin x="144" y="144"/>
      </p:cViewPr>
      <p:guideLst/>
    </p:cSldViewPr>
  </p:slideViewPr>
  <p:outlineViewPr>
    <p:cViewPr>
      <p:scale>
        <a:sx n="33" d="100"/>
        <a:sy n="33" d="100"/>
      </p:scale>
      <p:origin x="0" y="-19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5670"/>
    </p:cViewPr>
  </p:sorterViewPr>
  <p:notesViewPr>
    <p:cSldViewPr snapToGrid="0" showGuides="1">
      <p:cViewPr varScale="1">
        <p:scale>
          <a:sx n="78" d="100"/>
          <a:sy n="78" d="100"/>
        </p:scale>
        <p:origin x="25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34CE2B-30EB-374B-8703-9D1E340F86D6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8518F99-7348-E242-8FA2-97CE37985841}">
      <dgm:prSet phldrT="[Text]"/>
      <dgm:spPr/>
      <dgm:t>
        <a:bodyPr/>
        <a:lstStyle/>
        <a:p>
          <a:r>
            <a:rPr lang="en-GB"/>
            <a:t>Code</a:t>
          </a:r>
        </a:p>
      </dgm:t>
    </dgm:pt>
    <dgm:pt modelId="{13F8DB81-39C3-A843-9C5F-6A605271728E}" type="parTrans" cxnId="{AF52D5D4-126E-F64C-8176-8B9CBAAA2150}">
      <dgm:prSet/>
      <dgm:spPr/>
      <dgm:t>
        <a:bodyPr/>
        <a:lstStyle/>
        <a:p>
          <a:endParaRPr lang="en-GB"/>
        </a:p>
      </dgm:t>
    </dgm:pt>
    <dgm:pt modelId="{435159D7-CCE6-D24D-B251-EAC7836A0983}" type="sibTrans" cxnId="{AF52D5D4-126E-F64C-8176-8B9CBAAA2150}">
      <dgm:prSet/>
      <dgm:spPr/>
      <dgm:t>
        <a:bodyPr/>
        <a:lstStyle/>
        <a:p>
          <a:endParaRPr lang="en-GB"/>
        </a:p>
      </dgm:t>
    </dgm:pt>
    <dgm:pt modelId="{0A2D8A6A-62A9-0049-A043-4CA938E7BB29}">
      <dgm:prSet phldrT="[Text]"/>
      <dgm:spPr/>
      <dgm:t>
        <a:bodyPr/>
        <a:lstStyle/>
        <a:p>
          <a:r>
            <a:rPr lang="en-GB"/>
            <a:t>Push changes to version control</a:t>
          </a:r>
        </a:p>
      </dgm:t>
    </dgm:pt>
    <dgm:pt modelId="{0C78A749-A345-734F-8672-101320657F3B}" type="parTrans" cxnId="{A0954A0B-731D-4546-8535-663E9A86F6B6}">
      <dgm:prSet/>
      <dgm:spPr/>
      <dgm:t>
        <a:bodyPr/>
        <a:lstStyle/>
        <a:p>
          <a:endParaRPr lang="en-GB"/>
        </a:p>
      </dgm:t>
    </dgm:pt>
    <dgm:pt modelId="{7586EA7A-E292-E949-BAD0-8499D0C75592}" type="sibTrans" cxnId="{A0954A0B-731D-4546-8535-663E9A86F6B6}">
      <dgm:prSet/>
      <dgm:spPr/>
      <dgm:t>
        <a:bodyPr/>
        <a:lstStyle/>
        <a:p>
          <a:endParaRPr lang="en-GB"/>
        </a:p>
      </dgm:t>
    </dgm:pt>
    <dgm:pt modelId="{E9AFF6AB-32BD-4245-ACFF-1D5E59D9D161}">
      <dgm:prSet phldrT="[Text]"/>
      <dgm:spPr/>
      <dgm:t>
        <a:bodyPr/>
        <a:lstStyle/>
        <a:p>
          <a:r>
            <a:rPr lang="en-GB"/>
            <a:t>Run tests</a:t>
          </a:r>
        </a:p>
      </dgm:t>
    </dgm:pt>
    <dgm:pt modelId="{6D08EE34-33E8-C74C-B437-460B086FBEC0}" type="parTrans" cxnId="{F7C3026A-035B-2840-B83C-509206651160}">
      <dgm:prSet/>
      <dgm:spPr/>
      <dgm:t>
        <a:bodyPr/>
        <a:lstStyle/>
        <a:p>
          <a:endParaRPr lang="en-GB"/>
        </a:p>
      </dgm:t>
    </dgm:pt>
    <dgm:pt modelId="{FB63A847-7356-FA47-8840-6661A0B9B196}" type="sibTrans" cxnId="{F7C3026A-035B-2840-B83C-509206651160}">
      <dgm:prSet/>
      <dgm:spPr/>
      <dgm:t>
        <a:bodyPr/>
        <a:lstStyle/>
        <a:p>
          <a:endParaRPr lang="en-GB"/>
        </a:p>
      </dgm:t>
    </dgm:pt>
    <dgm:pt modelId="{38D7A34B-3BD2-784C-9483-CCBA243F41E3}">
      <dgm:prSet phldrT="[Text]"/>
      <dgm:spPr/>
      <dgm:t>
        <a:bodyPr/>
        <a:lstStyle/>
        <a:p>
          <a:r>
            <a:rPr lang="en-GB"/>
            <a:t>Merge</a:t>
          </a:r>
        </a:p>
      </dgm:t>
    </dgm:pt>
    <dgm:pt modelId="{109DAF96-A34E-8845-9184-2D0ABD2097C0}" type="parTrans" cxnId="{2375FFED-DA3C-ED41-97D8-08B740802097}">
      <dgm:prSet/>
      <dgm:spPr/>
      <dgm:t>
        <a:bodyPr/>
        <a:lstStyle/>
        <a:p>
          <a:endParaRPr lang="en-GB"/>
        </a:p>
      </dgm:t>
    </dgm:pt>
    <dgm:pt modelId="{BC51A770-03C9-2748-9CFB-14EE88C5BDC0}" type="sibTrans" cxnId="{2375FFED-DA3C-ED41-97D8-08B740802097}">
      <dgm:prSet/>
      <dgm:spPr/>
      <dgm:t>
        <a:bodyPr/>
        <a:lstStyle/>
        <a:p>
          <a:endParaRPr lang="en-GB"/>
        </a:p>
      </dgm:t>
    </dgm:pt>
    <dgm:pt modelId="{06C5CC58-0D24-7C4C-8194-9ADE71BFD01F}">
      <dgm:prSet phldrT="[Text]"/>
      <dgm:spPr/>
      <dgm:t>
        <a:bodyPr/>
        <a:lstStyle/>
        <a:p>
          <a:r>
            <a:rPr lang="en-GB"/>
            <a:t>Build</a:t>
          </a:r>
        </a:p>
      </dgm:t>
    </dgm:pt>
    <dgm:pt modelId="{742C06D0-D35D-184F-9F72-7EF6EF0604C2}" type="parTrans" cxnId="{FC27B76B-92D4-D04A-9D20-B937DAC7FC5B}">
      <dgm:prSet/>
      <dgm:spPr/>
      <dgm:t>
        <a:bodyPr/>
        <a:lstStyle/>
        <a:p>
          <a:endParaRPr lang="en-GB"/>
        </a:p>
      </dgm:t>
    </dgm:pt>
    <dgm:pt modelId="{C79470FE-5F98-744A-B154-5B009C5CCC56}" type="sibTrans" cxnId="{FC27B76B-92D4-D04A-9D20-B937DAC7FC5B}">
      <dgm:prSet/>
      <dgm:spPr/>
      <dgm:t>
        <a:bodyPr/>
        <a:lstStyle/>
        <a:p>
          <a:endParaRPr lang="en-GB"/>
        </a:p>
      </dgm:t>
    </dgm:pt>
    <dgm:pt modelId="{1444C170-F8B1-6840-B53E-E20772F9322F}">
      <dgm:prSet phldrT="[Text]"/>
      <dgm:spPr/>
      <dgm:t>
        <a:bodyPr/>
        <a:lstStyle/>
        <a:p>
          <a:r>
            <a:rPr lang="en-GB"/>
            <a:t>Static analysis, etc</a:t>
          </a:r>
        </a:p>
      </dgm:t>
    </dgm:pt>
    <dgm:pt modelId="{B327DE46-1D5A-2A46-85BC-AE84A2E6D6ED}" type="parTrans" cxnId="{11EE6B7F-EFDC-3F41-A302-8FA09218CCE5}">
      <dgm:prSet/>
      <dgm:spPr/>
      <dgm:t>
        <a:bodyPr/>
        <a:lstStyle/>
        <a:p>
          <a:endParaRPr lang="en-GB"/>
        </a:p>
      </dgm:t>
    </dgm:pt>
    <dgm:pt modelId="{4B578EBA-FD03-D545-8248-73F2644AF910}" type="sibTrans" cxnId="{11EE6B7F-EFDC-3F41-A302-8FA09218CCE5}">
      <dgm:prSet/>
      <dgm:spPr/>
      <dgm:t>
        <a:bodyPr/>
        <a:lstStyle/>
        <a:p>
          <a:endParaRPr lang="en-GB"/>
        </a:p>
      </dgm:t>
    </dgm:pt>
    <dgm:pt modelId="{5D330017-16AB-2344-8102-2FC1A31CE866}">
      <dgm:prSet phldrT="[Text]"/>
      <dgm:spPr/>
      <dgm:t>
        <a:bodyPr/>
        <a:lstStyle/>
        <a:p>
          <a:r>
            <a:rPr lang="en-GB"/>
            <a:t>Commit</a:t>
          </a:r>
        </a:p>
      </dgm:t>
    </dgm:pt>
    <dgm:pt modelId="{B93D935B-66BC-0C47-A821-D0F94EC61720}" type="parTrans" cxnId="{0B1E4487-7149-F649-8C97-CB0A2200806C}">
      <dgm:prSet/>
      <dgm:spPr/>
      <dgm:t>
        <a:bodyPr/>
        <a:lstStyle/>
        <a:p>
          <a:endParaRPr lang="en-GB"/>
        </a:p>
      </dgm:t>
    </dgm:pt>
    <dgm:pt modelId="{B8A8C115-61CD-0D4F-AC51-4E85B16203B9}" type="sibTrans" cxnId="{0B1E4487-7149-F649-8C97-CB0A2200806C}">
      <dgm:prSet/>
      <dgm:spPr/>
      <dgm:t>
        <a:bodyPr/>
        <a:lstStyle/>
        <a:p>
          <a:endParaRPr lang="en-GB"/>
        </a:p>
      </dgm:t>
    </dgm:pt>
    <dgm:pt modelId="{4D18A145-AFA3-A142-8380-669282773971}" type="pres">
      <dgm:prSet presAssocID="{0A34CE2B-30EB-374B-8703-9D1E340F86D6}" presName="cycle" presStyleCnt="0">
        <dgm:presLayoutVars>
          <dgm:dir/>
          <dgm:resizeHandles val="exact"/>
        </dgm:presLayoutVars>
      </dgm:prSet>
      <dgm:spPr/>
    </dgm:pt>
    <dgm:pt modelId="{40BB02FE-B159-1645-AAEE-7B606B3729EE}" type="pres">
      <dgm:prSet presAssocID="{B8518F99-7348-E242-8FA2-97CE37985841}" presName="dummy" presStyleCnt="0"/>
      <dgm:spPr/>
    </dgm:pt>
    <dgm:pt modelId="{9FFED37E-308B-7640-A929-C85ECB94F189}" type="pres">
      <dgm:prSet presAssocID="{B8518F99-7348-E242-8FA2-97CE37985841}" presName="node" presStyleLbl="revTx" presStyleIdx="0" presStyleCnt="7">
        <dgm:presLayoutVars>
          <dgm:bulletEnabled val="1"/>
        </dgm:presLayoutVars>
      </dgm:prSet>
      <dgm:spPr/>
    </dgm:pt>
    <dgm:pt modelId="{E7912FC8-91E3-AC4F-9D6C-C1E2D1F684E8}" type="pres">
      <dgm:prSet presAssocID="{435159D7-CCE6-D24D-B251-EAC7836A0983}" presName="sibTrans" presStyleLbl="node1" presStyleIdx="0" presStyleCnt="7"/>
      <dgm:spPr/>
    </dgm:pt>
    <dgm:pt modelId="{55E81ABE-7B75-534A-87C3-ACE83E0B1412}" type="pres">
      <dgm:prSet presAssocID="{5D330017-16AB-2344-8102-2FC1A31CE866}" presName="dummy" presStyleCnt="0"/>
      <dgm:spPr/>
    </dgm:pt>
    <dgm:pt modelId="{6330B985-6302-A440-97CC-ACFF1D611D13}" type="pres">
      <dgm:prSet presAssocID="{5D330017-16AB-2344-8102-2FC1A31CE866}" presName="node" presStyleLbl="revTx" presStyleIdx="1" presStyleCnt="7">
        <dgm:presLayoutVars>
          <dgm:bulletEnabled val="1"/>
        </dgm:presLayoutVars>
      </dgm:prSet>
      <dgm:spPr/>
    </dgm:pt>
    <dgm:pt modelId="{C49AA745-32EF-6D4B-9F88-F69AF42DCCFF}" type="pres">
      <dgm:prSet presAssocID="{B8A8C115-61CD-0D4F-AC51-4E85B16203B9}" presName="sibTrans" presStyleLbl="node1" presStyleIdx="1" presStyleCnt="7"/>
      <dgm:spPr/>
    </dgm:pt>
    <dgm:pt modelId="{8E4FB055-4FD1-0E4F-93EC-774A8E0B4928}" type="pres">
      <dgm:prSet presAssocID="{0A2D8A6A-62A9-0049-A043-4CA938E7BB29}" presName="dummy" presStyleCnt="0"/>
      <dgm:spPr/>
    </dgm:pt>
    <dgm:pt modelId="{4DD58971-1772-3644-9F27-CBCD607967C4}" type="pres">
      <dgm:prSet presAssocID="{0A2D8A6A-62A9-0049-A043-4CA938E7BB29}" presName="node" presStyleLbl="revTx" presStyleIdx="2" presStyleCnt="7">
        <dgm:presLayoutVars>
          <dgm:bulletEnabled val="1"/>
        </dgm:presLayoutVars>
      </dgm:prSet>
      <dgm:spPr/>
    </dgm:pt>
    <dgm:pt modelId="{2595783A-43E3-3448-82F9-DAA7E6F3AC44}" type="pres">
      <dgm:prSet presAssocID="{7586EA7A-E292-E949-BAD0-8499D0C75592}" presName="sibTrans" presStyleLbl="node1" presStyleIdx="2" presStyleCnt="7"/>
      <dgm:spPr/>
    </dgm:pt>
    <dgm:pt modelId="{F0274DBB-6BDA-BC48-B067-957DAAD2BB00}" type="pres">
      <dgm:prSet presAssocID="{06C5CC58-0D24-7C4C-8194-9ADE71BFD01F}" presName="dummy" presStyleCnt="0"/>
      <dgm:spPr/>
    </dgm:pt>
    <dgm:pt modelId="{7E78796B-551B-D64F-94F0-6B2206EB31B5}" type="pres">
      <dgm:prSet presAssocID="{06C5CC58-0D24-7C4C-8194-9ADE71BFD01F}" presName="node" presStyleLbl="revTx" presStyleIdx="3" presStyleCnt="7">
        <dgm:presLayoutVars>
          <dgm:bulletEnabled val="1"/>
        </dgm:presLayoutVars>
      </dgm:prSet>
      <dgm:spPr/>
    </dgm:pt>
    <dgm:pt modelId="{5B211156-136A-FD4F-BD19-6BCD2EB2958B}" type="pres">
      <dgm:prSet presAssocID="{C79470FE-5F98-744A-B154-5B009C5CCC56}" presName="sibTrans" presStyleLbl="node1" presStyleIdx="3" presStyleCnt="7"/>
      <dgm:spPr/>
    </dgm:pt>
    <dgm:pt modelId="{2B433DBE-7130-9C4F-A30C-9ACBF23E60C7}" type="pres">
      <dgm:prSet presAssocID="{1444C170-F8B1-6840-B53E-E20772F9322F}" presName="dummy" presStyleCnt="0"/>
      <dgm:spPr/>
    </dgm:pt>
    <dgm:pt modelId="{941E8446-FA52-184F-BF03-5EC0717834EF}" type="pres">
      <dgm:prSet presAssocID="{1444C170-F8B1-6840-B53E-E20772F9322F}" presName="node" presStyleLbl="revTx" presStyleIdx="4" presStyleCnt="7">
        <dgm:presLayoutVars>
          <dgm:bulletEnabled val="1"/>
        </dgm:presLayoutVars>
      </dgm:prSet>
      <dgm:spPr/>
    </dgm:pt>
    <dgm:pt modelId="{73D52C9A-8D5F-CA4D-B0B3-39BF1D5BC500}" type="pres">
      <dgm:prSet presAssocID="{4B578EBA-FD03-D545-8248-73F2644AF910}" presName="sibTrans" presStyleLbl="node1" presStyleIdx="4" presStyleCnt="7"/>
      <dgm:spPr/>
    </dgm:pt>
    <dgm:pt modelId="{C3117501-D5E7-304D-8D19-4FAFE2A19027}" type="pres">
      <dgm:prSet presAssocID="{E9AFF6AB-32BD-4245-ACFF-1D5E59D9D161}" presName="dummy" presStyleCnt="0"/>
      <dgm:spPr/>
    </dgm:pt>
    <dgm:pt modelId="{00ECEFBD-B726-AE4D-9FC4-A557BCB51D5C}" type="pres">
      <dgm:prSet presAssocID="{E9AFF6AB-32BD-4245-ACFF-1D5E59D9D161}" presName="node" presStyleLbl="revTx" presStyleIdx="5" presStyleCnt="7">
        <dgm:presLayoutVars>
          <dgm:bulletEnabled val="1"/>
        </dgm:presLayoutVars>
      </dgm:prSet>
      <dgm:spPr/>
    </dgm:pt>
    <dgm:pt modelId="{97763B7A-EBBD-7344-86B1-1580055D452D}" type="pres">
      <dgm:prSet presAssocID="{FB63A847-7356-FA47-8840-6661A0B9B196}" presName="sibTrans" presStyleLbl="node1" presStyleIdx="5" presStyleCnt="7"/>
      <dgm:spPr/>
    </dgm:pt>
    <dgm:pt modelId="{D5B762C9-610F-564B-B37C-3C8E9C2D6619}" type="pres">
      <dgm:prSet presAssocID="{38D7A34B-3BD2-784C-9483-CCBA243F41E3}" presName="dummy" presStyleCnt="0"/>
      <dgm:spPr/>
    </dgm:pt>
    <dgm:pt modelId="{FF6C58DD-B4CB-7244-9809-40FAF14330D9}" type="pres">
      <dgm:prSet presAssocID="{38D7A34B-3BD2-784C-9483-CCBA243F41E3}" presName="node" presStyleLbl="revTx" presStyleIdx="6" presStyleCnt="7">
        <dgm:presLayoutVars>
          <dgm:bulletEnabled val="1"/>
        </dgm:presLayoutVars>
      </dgm:prSet>
      <dgm:spPr/>
    </dgm:pt>
    <dgm:pt modelId="{4F43BDED-E7C3-034D-80AF-39DAEBE58F70}" type="pres">
      <dgm:prSet presAssocID="{BC51A770-03C9-2748-9CFB-14EE88C5BDC0}" presName="sibTrans" presStyleLbl="node1" presStyleIdx="6" presStyleCnt="7"/>
      <dgm:spPr/>
    </dgm:pt>
  </dgm:ptLst>
  <dgm:cxnLst>
    <dgm:cxn modelId="{822A5F06-D914-0347-BD6B-0307CAFF9BD1}" type="presOf" srcId="{B8A8C115-61CD-0D4F-AC51-4E85B16203B9}" destId="{C49AA745-32EF-6D4B-9F88-F69AF42DCCFF}" srcOrd="0" destOrd="0" presId="urn:microsoft.com/office/officeart/2005/8/layout/cycle1"/>
    <dgm:cxn modelId="{A0954A0B-731D-4546-8535-663E9A86F6B6}" srcId="{0A34CE2B-30EB-374B-8703-9D1E340F86D6}" destId="{0A2D8A6A-62A9-0049-A043-4CA938E7BB29}" srcOrd="2" destOrd="0" parTransId="{0C78A749-A345-734F-8672-101320657F3B}" sibTransId="{7586EA7A-E292-E949-BAD0-8499D0C75592}"/>
    <dgm:cxn modelId="{83EE700B-316C-054C-AB4D-70517EA8BFFB}" type="presOf" srcId="{5D330017-16AB-2344-8102-2FC1A31CE866}" destId="{6330B985-6302-A440-97CC-ACFF1D611D13}" srcOrd="0" destOrd="0" presId="urn:microsoft.com/office/officeart/2005/8/layout/cycle1"/>
    <dgm:cxn modelId="{AC7FA025-24A2-BC46-8C0E-F2C4F5D6E50D}" type="presOf" srcId="{FB63A847-7356-FA47-8840-6661A0B9B196}" destId="{97763B7A-EBBD-7344-86B1-1580055D452D}" srcOrd="0" destOrd="0" presId="urn:microsoft.com/office/officeart/2005/8/layout/cycle1"/>
    <dgm:cxn modelId="{FA0DF328-EFFE-E94F-AB76-60E1870FD7BB}" type="presOf" srcId="{06C5CC58-0D24-7C4C-8194-9ADE71BFD01F}" destId="{7E78796B-551B-D64F-94F0-6B2206EB31B5}" srcOrd="0" destOrd="0" presId="urn:microsoft.com/office/officeart/2005/8/layout/cycle1"/>
    <dgm:cxn modelId="{EAA7C02D-4351-1C4B-96E3-CB4A958FCB2A}" type="presOf" srcId="{E9AFF6AB-32BD-4245-ACFF-1D5E59D9D161}" destId="{00ECEFBD-B726-AE4D-9FC4-A557BCB51D5C}" srcOrd="0" destOrd="0" presId="urn:microsoft.com/office/officeart/2005/8/layout/cycle1"/>
    <dgm:cxn modelId="{928D295D-F610-0343-A10E-E3DE50B221B6}" type="presOf" srcId="{0A34CE2B-30EB-374B-8703-9D1E340F86D6}" destId="{4D18A145-AFA3-A142-8380-669282773971}" srcOrd="0" destOrd="0" presId="urn:microsoft.com/office/officeart/2005/8/layout/cycle1"/>
    <dgm:cxn modelId="{F7C3026A-035B-2840-B83C-509206651160}" srcId="{0A34CE2B-30EB-374B-8703-9D1E340F86D6}" destId="{E9AFF6AB-32BD-4245-ACFF-1D5E59D9D161}" srcOrd="5" destOrd="0" parTransId="{6D08EE34-33E8-C74C-B437-460B086FBEC0}" sibTransId="{FB63A847-7356-FA47-8840-6661A0B9B196}"/>
    <dgm:cxn modelId="{FC27B76B-92D4-D04A-9D20-B937DAC7FC5B}" srcId="{0A34CE2B-30EB-374B-8703-9D1E340F86D6}" destId="{06C5CC58-0D24-7C4C-8194-9ADE71BFD01F}" srcOrd="3" destOrd="0" parTransId="{742C06D0-D35D-184F-9F72-7EF6EF0604C2}" sibTransId="{C79470FE-5F98-744A-B154-5B009C5CCC56}"/>
    <dgm:cxn modelId="{94FCA96E-34C1-DF41-876A-E9A619E2E7B3}" type="presOf" srcId="{1444C170-F8B1-6840-B53E-E20772F9322F}" destId="{941E8446-FA52-184F-BF03-5EC0717834EF}" srcOrd="0" destOrd="0" presId="urn:microsoft.com/office/officeart/2005/8/layout/cycle1"/>
    <dgm:cxn modelId="{2BC95274-3499-5547-B967-58AFD6D549D5}" type="presOf" srcId="{0A2D8A6A-62A9-0049-A043-4CA938E7BB29}" destId="{4DD58971-1772-3644-9F27-CBCD607967C4}" srcOrd="0" destOrd="0" presId="urn:microsoft.com/office/officeart/2005/8/layout/cycle1"/>
    <dgm:cxn modelId="{9E734F79-0179-0449-BFC4-2DDBEE3E812E}" type="presOf" srcId="{435159D7-CCE6-D24D-B251-EAC7836A0983}" destId="{E7912FC8-91E3-AC4F-9D6C-C1E2D1F684E8}" srcOrd="0" destOrd="0" presId="urn:microsoft.com/office/officeart/2005/8/layout/cycle1"/>
    <dgm:cxn modelId="{11EE6B7F-EFDC-3F41-A302-8FA09218CCE5}" srcId="{0A34CE2B-30EB-374B-8703-9D1E340F86D6}" destId="{1444C170-F8B1-6840-B53E-E20772F9322F}" srcOrd="4" destOrd="0" parTransId="{B327DE46-1D5A-2A46-85BC-AE84A2E6D6ED}" sibTransId="{4B578EBA-FD03-D545-8248-73F2644AF910}"/>
    <dgm:cxn modelId="{0B1E4487-7149-F649-8C97-CB0A2200806C}" srcId="{0A34CE2B-30EB-374B-8703-9D1E340F86D6}" destId="{5D330017-16AB-2344-8102-2FC1A31CE866}" srcOrd="1" destOrd="0" parTransId="{B93D935B-66BC-0C47-A821-D0F94EC61720}" sibTransId="{B8A8C115-61CD-0D4F-AC51-4E85B16203B9}"/>
    <dgm:cxn modelId="{D36B9187-5155-4D40-9C36-ECA008582C1B}" type="presOf" srcId="{7586EA7A-E292-E949-BAD0-8499D0C75592}" destId="{2595783A-43E3-3448-82F9-DAA7E6F3AC44}" srcOrd="0" destOrd="0" presId="urn:microsoft.com/office/officeart/2005/8/layout/cycle1"/>
    <dgm:cxn modelId="{3F3F62A6-11D2-D745-B265-89816F9F6463}" type="presOf" srcId="{B8518F99-7348-E242-8FA2-97CE37985841}" destId="{9FFED37E-308B-7640-A929-C85ECB94F189}" srcOrd="0" destOrd="0" presId="urn:microsoft.com/office/officeart/2005/8/layout/cycle1"/>
    <dgm:cxn modelId="{268F22B1-EE39-DC4D-8698-72637F15D3CF}" type="presOf" srcId="{4B578EBA-FD03-D545-8248-73F2644AF910}" destId="{73D52C9A-8D5F-CA4D-B0B3-39BF1D5BC500}" srcOrd="0" destOrd="0" presId="urn:microsoft.com/office/officeart/2005/8/layout/cycle1"/>
    <dgm:cxn modelId="{AF52D5D4-126E-F64C-8176-8B9CBAAA2150}" srcId="{0A34CE2B-30EB-374B-8703-9D1E340F86D6}" destId="{B8518F99-7348-E242-8FA2-97CE37985841}" srcOrd="0" destOrd="0" parTransId="{13F8DB81-39C3-A843-9C5F-6A605271728E}" sibTransId="{435159D7-CCE6-D24D-B251-EAC7836A0983}"/>
    <dgm:cxn modelId="{EFCDE9D6-A490-F148-93CC-A15CB695EFF9}" type="presOf" srcId="{C79470FE-5F98-744A-B154-5B009C5CCC56}" destId="{5B211156-136A-FD4F-BD19-6BCD2EB2958B}" srcOrd="0" destOrd="0" presId="urn:microsoft.com/office/officeart/2005/8/layout/cycle1"/>
    <dgm:cxn modelId="{2375FFED-DA3C-ED41-97D8-08B740802097}" srcId="{0A34CE2B-30EB-374B-8703-9D1E340F86D6}" destId="{38D7A34B-3BD2-784C-9483-CCBA243F41E3}" srcOrd="6" destOrd="0" parTransId="{109DAF96-A34E-8845-9184-2D0ABD2097C0}" sibTransId="{BC51A770-03C9-2748-9CFB-14EE88C5BDC0}"/>
    <dgm:cxn modelId="{BD4653EE-2B70-E241-A907-FFD8319FCDE4}" type="presOf" srcId="{BC51A770-03C9-2748-9CFB-14EE88C5BDC0}" destId="{4F43BDED-E7C3-034D-80AF-39DAEBE58F70}" srcOrd="0" destOrd="0" presId="urn:microsoft.com/office/officeart/2005/8/layout/cycle1"/>
    <dgm:cxn modelId="{852C8EFD-8540-9748-B0B2-A332DBF26CE3}" type="presOf" srcId="{38D7A34B-3BD2-784C-9483-CCBA243F41E3}" destId="{FF6C58DD-B4CB-7244-9809-40FAF14330D9}" srcOrd="0" destOrd="0" presId="urn:microsoft.com/office/officeart/2005/8/layout/cycle1"/>
    <dgm:cxn modelId="{508C08CA-993E-1C4E-96CF-D9223D9DA841}" type="presParOf" srcId="{4D18A145-AFA3-A142-8380-669282773971}" destId="{40BB02FE-B159-1645-AAEE-7B606B3729EE}" srcOrd="0" destOrd="0" presId="urn:microsoft.com/office/officeart/2005/8/layout/cycle1"/>
    <dgm:cxn modelId="{7506E0DB-0C35-4A4C-9D5C-9D3835E2EBD6}" type="presParOf" srcId="{4D18A145-AFA3-A142-8380-669282773971}" destId="{9FFED37E-308B-7640-A929-C85ECB94F189}" srcOrd="1" destOrd="0" presId="urn:microsoft.com/office/officeart/2005/8/layout/cycle1"/>
    <dgm:cxn modelId="{635C6ED1-E202-3643-BE37-88C52C6A8ED4}" type="presParOf" srcId="{4D18A145-AFA3-A142-8380-669282773971}" destId="{E7912FC8-91E3-AC4F-9D6C-C1E2D1F684E8}" srcOrd="2" destOrd="0" presId="urn:microsoft.com/office/officeart/2005/8/layout/cycle1"/>
    <dgm:cxn modelId="{CE1CB71B-144D-8C49-A0A1-D0F002D68BDA}" type="presParOf" srcId="{4D18A145-AFA3-A142-8380-669282773971}" destId="{55E81ABE-7B75-534A-87C3-ACE83E0B1412}" srcOrd="3" destOrd="0" presId="urn:microsoft.com/office/officeart/2005/8/layout/cycle1"/>
    <dgm:cxn modelId="{67CCFF36-07FF-CB45-AB26-A2614E0B1D6B}" type="presParOf" srcId="{4D18A145-AFA3-A142-8380-669282773971}" destId="{6330B985-6302-A440-97CC-ACFF1D611D13}" srcOrd="4" destOrd="0" presId="urn:microsoft.com/office/officeart/2005/8/layout/cycle1"/>
    <dgm:cxn modelId="{1B51C425-5B90-D440-94AA-DA98AD895828}" type="presParOf" srcId="{4D18A145-AFA3-A142-8380-669282773971}" destId="{C49AA745-32EF-6D4B-9F88-F69AF42DCCFF}" srcOrd="5" destOrd="0" presId="urn:microsoft.com/office/officeart/2005/8/layout/cycle1"/>
    <dgm:cxn modelId="{C8797CC7-FEE0-A64B-9979-F69E41611F7C}" type="presParOf" srcId="{4D18A145-AFA3-A142-8380-669282773971}" destId="{8E4FB055-4FD1-0E4F-93EC-774A8E0B4928}" srcOrd="6" destOrd="0" presId="urn:microsoft.com/office/officeart/2005/8/layout/cycle1"/>
    <dgm:cxn modelId="{B02675A7-1159-E242-A532-4389457B20F3}" type="presParOf" srcId="{4D18A145-AFA3-A142-8380-669282773971}" destId="{4DD58971-1772-3644-9F27-CBCD607967C4}" srcOrd="7" destOrd="0" presId="urn:microsoft.com/office/officeart/2005/8/layout/cycle1"/>
    <dgm:cxn modelId="{46A0A8B2-4102-2942-B099-24374787657C}" type="presParOf" srcId="{4D18A145-AFA3-A142-8380-669282773971}" destId="{2595783A-43E3-3448-82F9-DAA7E6F3AC44}" srcOrd="8" destOrd="0" presId="urn:microsoft.com/office/officeart/2005/8/layout/cycle1"/>
    <dgm:cxn modelId="{961402BA-4D42-0E49-ACA6-932A02B39526}" type="presParOf" srcId="{4D18A145-AFA3-A142-8380-669282773971}" destId="{F0274DBB-6BDA-BC48-B067-957DAAD2BB00}" srcOrd="9" destOrd="0" presId="urn:microsoft.com/office/officeart/2005/8/layout/cycle1"/>
    <dgm:cxn modelId="{0DCCD8BF-4125-DF48-A1CB-9D499C0135FF}" type="presParOf" srcId="{4D18A145-AFA3-A142-8380-669282773971}" destId="{7E78796B-551B-D64F-94F0-6B2206EB31B5}" srcOrd="10" destOrd="0" presId="urn:microsoft.com/office/officeart/2005/8/layout/cycle1"/>
    <dgm:cxn modelId="{4ED38EF6-A59F-7640-9E98-0F0E34634D1E}" type="presParOf" srcId="{4D18A145-AFA3-A142-8380-669282773971}" destId="{5B211156-136A-FD4F-BD19-6BCD2EB2958B}" srcOrd="11" destOrd="0" presId="urn:microsoft.com/office/officeart/2005/8/layout/cycle1"/>
    <dgm:cxn modelId="{F3101467-7143-A34D-853C-D5F38D2A5E9E}" type="presParOf" srcId="{4D18A145-AFA3-A142-8380-669282773971}" destId="{2B433DBE-7130-9C4F-A30C-9ACBF23E60C7}" srcOrd="12" destOrd="0" presId="urn:microsoft.com/office/officeart/2005/8/layout/cycle1"/>
    <dgm:cxn modelId="{1398B66A-4DC7-CE48-B1B0-89717BDF3F12}" type="presParOf" srcId="{4D18A145-AFA3-A142-8380-669282773971}" destId="{941E8446-FA52-184F-BF03-5EC0717834EF}" srcOrd="13" destOrd="0" presId="urn:microsoft.com/office/officeart/2005/8/layout/cycle1"/>
    <dgm:cxn modelId="{AB231DF1-D719-1649-8AF1-2031A9748F80}" type="presParOf" srcId="{4D18A145-AFA3-A142-8380-669282773971}" destId="{73D52C9A-8D5F-CA4D-B0B3-39BF1D5BC500}" srcOrd="14" destOrd="0" presId="urn:microsoft.com/office/officeart/2005/8/layout/cycle1"/>
    <dgm:cxn modelId="{B5C8708D-17F4-DB43-A2F1-71F7A9826410}" type="presParOf" srcId="{4D18A145-AFA3-A142-8380-669282773971}" destId="{C3117501-D5E7-304D-8D19-4FAFE2A19027}" srcOrd="15" destOrd="0" presId="urn:microsoft.com/office/officeart/2005/8/layout/cycle1"/>
    <dgm:cxn modelId="{073F4DC9-554E-B14C-A36A-392E03A241AF}" type="presParOf" srcId="{4D18A145-AFA3-A142-8380-669282773971}" destId="{00ECEFBD-B726-AE4D-9FC4-A557BCB51D5C}" srcOrd="16" destOrd="0" presId="urn:microsoft.com/office/officeart/2005/8/layout/cycle1"/>
    <dgm:cxn modelId="{CA41A90F-666A-8F4F-A981-3A939DE23C23}" type="presParOf" srcId="{4D18A145-AFA3-A142-8380-669282773971}" destId="{97763B7A-EBBD-7344-86B1-1580055D452D}" srcOrd="17" destOrd="0" presId="urn:microsoft.com/office/officeart/2005/8/layout/cycle1"/>
    <dgm:cxn modelId="{13817FE2-B517-0541-A6AE-5720122DCE0B}" type="presParOf" srcId="{4D18A145-AFA3-A142-8380-669282773971}" destId="{D5B762C9-610F-564B-B37C-3C8E9C2D6619}" srcOrd="18" destOrd="0" presId="urn:microsoft.com/office/officeart/2005/8/layout/cycle1"/>
    <dgm:cxn modelId="{7BF64274-F5DB-5640-841E-94F0D5F5A3D1}" type="presParOf" srcId="{4D18A145-AFA3-A142-8380-669282773971}" destId="{FF6C58DD-B4CB-7244-9809-40FAF14330D9}" srcOrd="19" destOrd="0" presId="urn:microsoft.com/office/officeart/2005/8/layout/cycle1"/>
    <dgm:cxn modelId="{94C9C573-0519-0747-9931-E279A596B83E}" type="presParOf" srcId="{4D18A145-AFA3-A142-8380-669282773971}" destId="{4F43BDED-E7C3-034D-80AF-39DAEBE58F70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34CE2B-30EB-374B-8703-9D1E340F86D6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8518F99-7348-E242-8FA2-97CE37985841}">
      <dgm:prSet phldrT="[Text]"/>
      <dgm:spPr/>
      <dgm:t>
        <a:bodyPr/>
        <a:lstStyle/>
        <a:p>
          <a:r>
            <a:rPr lang="en-GB"/>
            <a:t>Commit</a:t>
          </a:r>
        </a:p>
      </dgm:t>
    </dgm:pt>
    <dgm:pt modelId="{13F8DB81-39C3-A843-9C5F-6A605271728E}" type="parTrans" cxnId="{AF52D5D4-126E-F64C-8176-8B9CBAAA2150}">
      <dgm:prSet/>
      <dgm:spPr/>
      <dgm:t>
        <a:bodyPr/>
        <a:lstStyle/>
        <a:p>
          <a:endParaRPr lang="en-GB"/>
        </a:p>
      </dgm:t>
    </dgm:pt>
    <dgm:pt modelId="{435159D7-CCE6-D24D-B251-EAC7836A0983}" type="sibTrans" cxnId="{AF52D5D4-126E-F64C-8176-8B9CBAAA2150}">
      <dgm:prSet/>
      <dgm:spPr/>
      <dgm:t>
        <a:bodyPr/>
        <a:lstStyle/>
        <a:p>
          <a:endParaRPr lang="en-GB"/>
        </a:p>
      </dgm:t>
    </dgm:pt>
    <dgm:pt modelId="{0A2D8A6A-62A9-0049-A043-4CA938E7BB29}">
      <dgm:prSet phldrT="[Text]"/>
      <dgm:spPr/>
      <dgm:t>
        <a:bodyPr/>
        <a:lstStyle/>
        <a:p>
          <a:r>
            <a:rPr lang="en-GB"/>
            <a:t>Push changes (e.g. to git)</a:t>
          </a:r>
        </a:p>
      </dgm:t>
    </dgm:pt>
    <dgm:pt modelId="{0C78A749-A345-734F-8672-101320657F3B}" type="parTrans" cxnId="{A0954A0B-731D-4546-8535-663E9A86F6B6}">
      <dgm:prSet/>
      <dgm:spPr/>
      <dgm:t>
        <a:bodyPr/>
        <a:lstStyle/>
        <a:p>
          <a:endParaRPr lang="en-GB"/>
        </a:p>
      </dgm:t>
    </dgm:pt>
    <dgm:pt modelId="{7586EA7A-E292-E949-BAD0-8499D0C75592}" type="sibTrans" cxnId="{A0954A0B-731D-4546-8535-663E9A86F6B6}">
      <dgm:prSet/>
      <dgm:spPr/>
      <dgm:t>
        <a:bodyPr/>
        <a:lstStyle/>
        <a:p>
          <a:endParaRPr lang="en-GB"/>
        </a:p>
      </dgm:t>
    </dgm:pt>
    <dgm:pt modelId="{38D7A34B-3BD2-784C-9483-CCBA243F41E3}">
      <dgm:prSet phldrT="[Text]"/>
      <dgm:spPr/>
      <dgm:t>
        <a:bodyPr/>
        <a:lstStyle/>
        <a:p>
          <a:r>
            <a:rPr lang="en-GB"/>
            <a:t>[Merge]</a:t>
          </a:r>
        </a:p>
      </dgm:t>
    </dgm:pt>
    <dgm:pt modelId="{109DAF96-A34E-8845-9184-2D0ABD2097C0}" type="parTrans" cxnId="{2375FFED-DA3C-ED41-97D8-08B740802097}">
      <dgm:prSet/>
      <dgm:spPr/>
      <dgm:t>
        <a:bodyPr/>
        <a:lstStyle/>
        <a:p>
          <a:endParaRPr lang="en-GB"/>
        </a:p>
      </dgm:t>
    </dgm:pt>
    <dgm:pt modelId="{BC51A770-03C9-2748-9CFB-14EE88C5BDC0}" type="sibTrans" cxnId="{2375FFED-DA3C-ED41-97D8-08B740802097}">
      <dgm:prSet/>
      <dgm:spPr/>
      <dgm:t>
        <a:bodyPr/>
        <a:lstStyle/>
        <a:p>
          <a:endParaRPr lang="en-GB"/>
        </a:p>
      </dgm:t>
    </dgm:pt>
    <dgm:pt modelId="{CD93131E-C7F4-E74B-A069-CB5B786E6025}">
      <dgm:prSet phldrT="[Text]"/>
      <dgm:spPr/>
      <dgm:t>
        <a:bodyPr/>
        <a:lstStyle/>
        <a:p>
          <a:r>
            <a:rPr lang="en-GB"/>
            <a:t>Code</a:t>
          </a:r>
        </a:p>
      </dgm:t>
    </dgm:pt>
    <dgm:pt modelId="{C7A423D6-60EE-B342-9656-376A5AB24628}" type="parTrans" cxnId="{C0C88A18-A45E-304D-B7BC-5172B84E68F7}">
      <dgm:prSet/>
      <dgm:spPr/>
      <dgm:t>
        <a:bodyPr/>
        <a:lstStyle/>
        <a:p>
          <a:endParaRPr lang="en-GB"/>
        </a:p>
      </dgm:t>
    </dgm:pt>
    <dgm:pt modelId="{3ABBD3BC-EDEF-F64F-A144-9CF25004AEDC}" type="sibTrans" cxnId="{C0C88A18-A45E-304D-B7BC-5172B84E68F7}">
      <dgm:prSet/>
      <dgm:spPr/>
      <dgm:t>
        <a:bodyPr/>
        <a:lstStyle/>
        <a:p>
          <a:endParaRPr lang="en-GB"/>
        </a:p>
      </dgm:t>
    </dgm:pt>
    <dgm:pt modelId="{C110A9C1-05EB-9243-9001-C8C8798432B7}">
      <dgm:prSet phldrT="[Text]"/>
      <dgm:spPr/>
      <dgm:t>
        <a:bodyPr/>
        <a:lstStyle/>
        <a:p>
          <a:r>
            <a:rPr lang="en-GB"/>
            <a:t>Analyse CI results</a:t>
          </a:r>
        </a:p>
      </dgm:t>
    </dgm:pt>
    <dgm:pt modelId="{4C7A01AA-C699-1849-A7D2-C7B74CA17A45}" type="sibTrans" cxnId="{98C63C6D-6C23-014F-B229-7C745BD879A6}">
      <dgm:prSet/>
      <dgm:spPr/>
      <dgm:t>
        <a:bodyPr/>
        <a:lstStyle/>
        <a:p>
          <a:endParaRPr lang="en-GB"/>
        </a:p>
      </dgm:t>
    </dgm:pt>
    <dgm:pt modelId="{2F18B84D-A409-D54F-A229-B0367A9AF5A6}" type="parTrans" cxnId="{98C63C6D-6C23-014F-B229-7C745BD879A6}">
      <dgm:prSet/>
      <dgm:spPr/>
      <dgm:t>
        <a:bodyPr/>
        <a:lstStyle/>
        <a:p>
          <a:endParaRPr lang="en-GB"/>
        </a:p>
      </dgm:t>
    </dgm:pt>
    <dgm:pt modelId="{4D18A145-AFA3-A142-8380-669282773971}" type="pres">
      <dgm:prSet presAssocID="{0A34CE2B-30EB-374B-8703-9D1E340F86D6}" presName="cycle" presStyleCnt="0">
        <dgm:presLayoutVars>
          <dgm:dir/>
          <dgm:resizeHandles val="exact"/>
        </dgm:presLayoutVars>
      </dgm:prSet>
      <dgm:spPr/>
    </dgm:pt>
    <dgm:pt modelId="{F348D368-6D10-0B48-80F9-E7243B3DF5F1}" type="pres">
      <dgm:prSet presAssocID="{CD93131E-C7F4-E74B-A069-CB5B786E6025}" presName="dummy" presStyleCnt="0"/>
      <dgm:spPr/>
    </dgm:pt>
    <dgm:pt modelId="{361E9EA1-9D4E-1A4B-A671-B41479B4EE87}" type="pres">
      <dgm:prSet presAssocID="{CD93131E-C7F4-E74B-A069-CB5B786E6025}" presName="node" presStyleLbl="revTx" presStyleIdx="0" presStyleCnt="5">
        <dgm:presLayoutVars>
          <dgm:bulletEnabled val="1"/>
        </dgm:presLayoutVars>
      </dgm:prSet>
      <dgm:spPr/>
    </dgm:pt>
    <dgm:pt modelId="{5B092918-E42E-8441-AD71-EEDADF31DBE9}" type="pres">
      <dgm:prSet presAssocID="{3ABBD3BC-EDEF-F64F-A144-9CF25004AEDC}" presName="sibTrans" presStyleLbl="node1" presStyleIdx="0" presStyleCnt="5"/>
      <dgm:spPr/>
    </dgm:pt>
    <dgm:pt modelId="{40BB02FE-B159-1645-AAEE-7B606B3729EE}" type="pres">
      <dgm:prSet presAssocID="{B8518F99-7348-E242-8FA2-97CE37985841}" presName="dummy" presStyleCnt="0"/>
      <dgm:spPr/>
    </dgm:pt>
    <dgm:pt modelId="{9FFED37E-308B-7640-A929-C85ECB94F189}" type="pres">
      <dgm:prSet presAssocID="{B8518F99-7348-E242-8FA2-97CE37985841}" presName="node" presStyleLbl="revTx" presStyleIdx="1" presStyleCnt="5">
        <dgm:presLayoutVars>
          <dgm:bulletEnabled val="1"/>
        </dgm:presLayoutVars>
      </dgm:prSet>
      <dgm:spPr/>
    </dgm:pt>
    <dgm:pt modelId="{E7912FC8-91E3-AC4F-9D6C-C1E2D1F684E8}" type="pres">
      <dgm:prSet presAssocID="{435159D7-CCE6-D24D-B251-EAC7836A0983}" presName="sibTrans" presStyleLbl="node1" presStyleIdx="1" presStyleCnt="5"/>
      <dgm:spPr/>
    </dgm:pt>
    <dgm:pt modelId="{8E4FB055-4FD1-0E4F-93EC-774A8E0B4928}" type="pres">
      <dgm:prSet presAssocID="{0A2D8A6A-62A9-0049-A043-4CA938E7BB29}" presName="dummy" presStyleCnt="0"/>
      <dgm:spPr/>
    </dgm:pt>
    <dgm:pt modelId="{4DD58971-1772-3644-9F27-CBCD607967C4}" type="pres">
      <dgm:prSet presAssocID="{0A2D8A6A-62A9-0049-A043-4CA938E7BB29}" presName="node" presStyleLbl="revTx" presStyleIdx="2" presStyleCnt="5">
        <dgm:presLayoutVars>
          <dgm:bulletEnabled val="1"/>
        </dgm:presLayoutVars>
      </dgm:prSet>
      <dgm:spPr/>
    </dgm:pt>
    <dgm:pt modelId="{2595783A-43E3-3448-82F9-DAA7E6F3AC44}" type="pres">
      <dgm:prSet presAssocID="{7586EA7A-E292-E949-BAD0-8499D0C75592}" presName="sibTrans" presStyleLbl="node1" presStyleIdx="2" presStyleCnt="5"/>
      <dgm:spPr/>
    </dgm:pt>
    <dgm:pt modelId="{AF1B6394-0FBE-D44D-AFBA-CED646D89D61}" type="pres">
      <dgm:prSet presAssocID="{C110A9C1-05EB-9243-9001-C8C8798432B7}" presName="dummy" presStyleCnt="0"/>
      <dgm:spPr/>
    </dgm:pt>
    <dgm:pt modelId="{F9EE8314-AE76-4E49-A663-5647A12AC089}" type="pres">
      <dgm:prSet presAssocID="{C110A9C1-05EB-9243-9001-C8C8798432B7}" presName="node" presStyleLbl="revTx" presStyleIdx="3" presStyleCnt="5">
        <dgm:presLayoutVars>
          <dgm:bulletEnabled val="1"/>
        </dgm:presLayoutVars>
      </dgm:prSet>
      <dgm:spPr/>
    </dgm:pt>
    <dgm:pt modelId="{C0C1F66A-909B-8640-A7E0-49C59C4ACD7A}" type="pres">
      <dgm:prSet presAssocID="{4C7A01AA-C699-1849-A7D2-C7B74CA17A45}" presName="sibTrans" presStyleLbl="node1" presStyleIdx="3" presStyleCnt="5"/>
      <dgm:spPr/>
    </dgm:pt>
    <dgm:pt modelId="{D5B762C9-610F-564B-B37C-3C8E9C2D6619}" type="pres">
      <dgm:prSet presAssocID="{38D7A34B-3BD2-784C-9483-CCBA243F41E3}" presName="dummy" presStyleCnt="0"/>
      <dgm:spPr/>
    </dgm:pt>
    <dgm:pt modelId="{FF6C58DD-B4CB-7244-9809-40FAF14330D9}" type="pres">
      <dgm:prSet presAssocID="{38D7A34B-3BD2-784C-9483-CCBA243F41E3}" presName="node" presStyleLbl="revTx" presStyleIdx="4" presStyleCnt="5">
        <dgm:presLayoutVars>
          <dgm:bulletEnabled val="1"/>
        </dgm:presLayoutVars>
      </dgm:prSet>
      <dgm:spPr/>
    </dgm:pt>
    <dgm:pt modelId="{4F43BDED-E7C3-034D-80AF-39DAEBE58F70}" type="pres">
      <dgm:prSet presAssocID="{BC51A770-03C9-2748-9CFB-14EE88C5BDC0}" presName="sibTrans" presStyleLbl="node1" presStyleIdx="4" presStyleCnt="5"/>
      <dgm:spPr/>
    </dgm:pt>
  </dgm:ptLst>
  <dgm:cxnLst>
    <dgm:cxn modelId="{A0954A0B-731D-4546-8535-663E9A86F6B6}" srcId="{0A34CE2B-30EB-374B-8703-9D1E340F86D6}" destId="{0A2D8A6A-62A9-0049-A043-4CA938E7BB29}" srcOrd="2" destOrd="0" parTransId="{0C78A749-A345-734F-8672-101320657F3B}" sibTransId="{7586EA7A-E292-E949-BAD0-8499D0C75592}"/>
    <dgm:cxn modelId="{C0C88A18-A45E-304D-B7BC-5172B84E68F7}" srcId="{0A34CE2B-30EB-374B-8703-9D1E340F86D6}" destId="{CD93131E-C7F4-E74B-A069-CB5B786E6025}" srcOrd="0" destOrd="0" parTransId="{C7A423D6-60EE-B342-9656-376A5AB24628}" sibTransId="{3ABBD3BC-EDEF-F64F-A144-9CF25004AEDC}"/>
    <dgm:cxn modelId="{C18D6621-38DD-404C-A566-3BBA8760C85A}" type="presOf" srcId="{CD93131E-C7F4-E74B-A069-CB5B786E6025}" destId="{361E9EA1-9D4E-1A4B-A671-B41479B4EE87}" srcOrd="0" destOrd="0" presId="urn:microsoft.com/office/officeart/2005/8/layout/cycle1"/>
    <dgm:cxn modelId="{DC786A47-DCAD-1346-8546-3FED1BA68612}" type="presOf" srcId="{3ABBD3BC-EDEF-F64F-A144-9CF25004AEDC}" destId="{5B092918-E42E-8441-AD71-EEDADF31DBE9}" srcOrd="0" destOrd="0" presId="urn:microsoft.com/office/officeart/2005/8/layout/cycle1"/>
    <dgm:cxn modelId="{928D295D-F610-0343-A10E-E3DE50B221B6}" type="presOf" srcId="{0A34CE2B-30EB-374B-8703-9D1E340F86D6}" destId="{4D18A145-AFA3-A142-8380-669282773971}" srcOrd="0" destOrd="0" presId="urn:microsoft.com/office/officeart/2005/8/layout/cycle1"/>
    <dgm:cxn modelId="{98C63C6D-6C23-014F-B229-7C745BD879A6}" srcId="{0A34CE2B-30EB-374B-8703-9D1E340F86D6}" destId="{C110A9C1-05EB-9243-9001-C8C8798432B7}" srcOrd="3" destOrd="0" parTransId="{2F18B84D-A409-D54F-A229-B0367A9AF5A6}" sibTransId="{4C7A01AA-C699-1849-A7D2-C7B74CA17A45}"/>
    <dgm:cxn modelId="{2BC95274-3499-5547-B967-58AFD6D549D5}" type="presOf" srcId="{0A2D8A6A-62A9-0049-A043-4CA938E7BB29}" destId="{4DD58971-1772-3644-9F27-CBCD607967C4}" srcOrd="0" destOrd="0" presId="urn:microsoft.com/office/officeart/2005/8/layout/cycle1"/>
    <dgm:cxn modelId="{9E734F79-0179-0449-BFC4-2DDBEE3E812E}" type="presOf" srcId="{435159D7-CCE6-D24D-B251-EAC7836A0983}" destId="{E7912FC8-91E3-AC4F-9D6C-C1E2D1F684E8}" srcOrd="0" destOrd="0" presId="urn:microsoft.com/office/officeart/2005/8/layout/cycle1"/>
    <dgm:cxn modelId="{52256D79-2406-0445-AB2E-ADB1591424C2}" type="presOf" srcId="{4C7A01AA-C699-1849-A7D2-C7B74CA17A45}" destId="{C0C1F66A-909B-8640-A7E0-49C59C4ACD7A}" srcOrd="0" destOrd="0" presId="urn:microsoft.com/office/officeart/2005/8/layout/cycle1"/>
    <dgm:cxn modelId="{D36B9187-5155-4D40-9C36-ECA008582C1B}" type="presOf" srcId="{7586EA7A-E292-E949-BAD0-8499D0C75592}" destId="{2595783A-43E3-3448-82F9-DAA7E6F3AC44}" srcOrd="0" destOrd="0" presId="urn:microsoft.com/office/officeart/2005/8/layout/cycle1"/>
    <dgm:cxn modelId="{3F3F62A6-11D2-D745-B265-89816F9F6463}" type="presOf" srcId="{B8518F99-7348-E242-8FA2-97CE37985841}" destId="{9FFED37E-308B-7640-A929-C85ECB94F189}" srcOrd="0" destOrd="0" presId="urn:microsoft.com/office/officeart/2005/8/layout/cycle1"/>
    <dgm:cxn modelId="{AF52D5D4-126E-F64C-8176-8B9CBAAA2150}" srcId="{0A34CE2B-30EB-374B-8703-9D1E340F86D6}" destId="{B8518F99-7348-E242-8FA2-97CE37985841}" srcOrd="1" destOrd="0" parTransId="{13F8DB81-39C3-A843-9C5F-6A605271728E}" sibTransId="{435159D7-CCE6-D24D-B251-EAC7836A0983}"/>
    <dgm:cxn modelId="{D850E4EB-E06C-894B-9017-8D836AD5996B}" type="presOf" srcId="{C110A9C1-05EB-9243-9001-C8C8798432B7}" destId="{F9EE8314-AE76-4E49-A663-5647A12AC089}" srcOrd="0" destOrd="0" presId="urn:microsoft.com/office/officeart/2005/8/layout/cycle1"/>
    <dgm:cxn modelId="{2375FFED-DA3C-ED41-97D8-08B740802097}" srcId="{0A34CE2B-30EB-374B-8703-9D1E340F86D6}" destId="{38D7A34B-3BD2-784C-9483-CCBA243F41E3}" srcOrd="4" destOrd="0" parTransId="{109DAF96-A34E-8845-9184-2D0ABD2097C0}" sibTransId="{BC51A770-03C9-2748-9CFB-14EE88C5BDC0}"/>
    <dgm:cxn modelId="{BD4653EE-2B70-E241-A907-FFD8319FCDE4}" type="presOf" srcId="{BC51A770-03C9-2748-9CFB-14EE88C5BDC0}" destId="{4F43BDED-E7C3-034D-80AF-39DAEBE58F70}" srcOrd="0" destOrd="0" presId="urn:microsoft.com/office/officeart/2005/8/layout/cycle1"/>
    <dgm:cxn modelId="{852C8EFD-8540-9748-B0B2-A332DBF26CE3}" type="presOf" srcId="{38D7A34B-3BD2-784C-9483-CCBA243F41E3}" destId="{FF6C58DD-B4CB-7244-9809-40FAF14330D9}" srcOrd="0" destOrd="0" presId="urn:microsoft.com/office/officeart/2005/8/layout/cycle1"/>
    <dgm:cxn modelId="{9E492415-3316-0E40-A491-C9792ED78C5A}" type="presParOf" srcId="{4D18A145-AFA3-A142-8380-669282773971}" destId="{F348D368-6D10-0B48-80F9-E7243B3DF5F1}" srcOrd="0" destOrd="0" presId="urn:microsoft.com/office/officeart/2005/8/layout/cycle1"/>
    <dgm:cxn modelId="{883A75D6-9FF6-D845-BFF7-AC5ACAE380CC}" type="presParOf" srcId="{4D18A145-AFA3-A142-8380-669282773971}" destId="{361E9EA1-9D4E-1A4B-A671-B41479B4EE87}" srcOrd="1" destOrd="0" presId="urn:microsoft.com/office/officeart/2005/8/layout/cycle1"/>
    <dgm:cxn modelId="{973A6B7A-D570-0445-905F-2678B4B9150F}" type="presParOf" srcId="{4D18A145-AFA3-A142-8380-669282773971}" destId="{5B092918-E42E-8441-AD71-EEDADF31DBE9}" srcOrd="2" destOrd="0" presId="urn:microsoft.com/office/officeart/2005/8/layout/cycle1"/>
    <dgm:cxn modelId="{508C08CA-993E-1C4E-96CF-D9223D9DA841}" type="presParOf" srcId="{4D18A145-AFA3-A142-8380-669282773971}" destId="{40BB02FE-B159-1645-AAEE-7B606B3729EE}" srcOrd="3" destOrd="0" presId="urn:microsoft.com/office/officeart/2005/8/layout/cycle1"/>
    <dgm:cxn modelId="{7506E0DB-0C35-4A4C-9D5C-9D3835E2EBD6}" type="presParOf" srcId="{4D18A145-AFA3-A142-8380-669282773971}" destId="{9FFED37E-308B-7640-A929-C85ECB94F189}" srcOrd="4" destOrd="0" presId="urn:microsoft.com/office/officeart/2005/8/layout/cycle1"/>
    <dgm:cxn modelId="{635C6ED1-E202-3643-BE37-88C52C6A8ED4}" type="presParOf" srcId="{4D18A145-AFA3-A142-8380-669282773971}" destId="{E7912FC8-91E3-AC4F-9D6C-C1E2D1F684E8}" srcOrd="5" destOrd="0" presId="urn:microsoft.com/office/officeart/2005/8/layout/cycle1"/>
    <dgm:cxn modelId="{C8797CC7-FEE0-A64B-9979-F69E41611F7C}" type="presParOf" srcId="{4D18A145-AFA3-A142-8380-669282773971}" destId="{8E4FB055-4FD1-0E4F-93EC-774A8E0B4928}" srcOrd="6" destOrd="0" presId="urn:microsoft.com/office/officeart/2005/8/layout/cycle1"/>
    <dgm:cxn modelId="{B02675A7-1159-E242-A532-4389457B20F3}" type="presParOf" srcId="{4D18A145-AFA3-A142-8380-669282773971}" destId="{4DD58971-1772-3644-9F27-CBCD607967C4}" srcOrd="7" destOrd="0" presId="urn:microsoft.com/office/officeart/2005/8/layout/cycle1"/>
    <dgm:cxn modelId="{46A0A8B2-4102-2942-B099-24374787657C}" type="presParOf" srcId="{4D18A145-AFA3-A142-8380-669282773971}" destId="{2595783A-43E3-3448-82F9-DAA7E6F3AC44}" srcOrd="8" destOrd="0" presId="urn:microsoft.com/office/officeart/2005/8/layout/cycle1"/>
    <dgm:cxn modelId="{1EF34742-0B04-FB4C-9A38-8968F75460E9}" type="presParOf" srcId="{4D18A145-AFA3-A142-8380-669282773971}" destId="{AF1B6394-0FBE-D44D-AFBA-CED646D89D61}" srcOrd="9" destOrd="0" presId="urn:microsoft.com/office/officeart/2005/8/layout/cycle1"/>
    <dgm:cxn modelId="{AF3D2483-DE3F-E547-B095-BDD218F0C78B}" type="presParOf" srcId="{4D18A145-AFA3-A142-8380-669282773971}" destId="{F9EE8314-AE76-4E49-A663-5647A12AC089}" srcOrd="10" destOrd="0" presId="urn:microsoft.com/office/officeart/2005/8/layout/cycle1"/>
    <dgm:cxn modelId="{4516F5B6-B9B6-954B-9FF2-F4AA3F026DAA}" type="presParOf" srcId="{4D18A145-AFA3-A142-8380-669282773971}" destId="{C0C1F66A-909B-8640-A7E0-49C59C4ACD7A}" srcOrd="11" destOrd="0" presId="urn:microsoft.com/office/officeart/2005/8/layout/cycle1"/>
    <dgm:cxn modelId="{13817FE2-B517-0541-A6AE-5720122DCE0B}" type="presParOf" srcId="{4D18A145-AFA3-A142-8380-669282773971}" destId="{D5B762C9-610F-564B-B37C-3C8E9C2D6619}" srcOrd="12" destOrd="0" presId="urn:microsoft.com/office/officeart/2005/8/layout/cycle1"/>
    <dgm:cxn modelId="{7BF64274-F5DB-5640-841E-94F0D5F5A3D1}" type="presParOf" srcId="{4D18A145-AFA3-A142-8380-669282773971}" destId="{FF6C58DD-B4CB-7244-9809-40FAF14330D9}" srcOrd="13" destOrd="0" presId="urn:microsoft.com/office/officeart/2005/8/layout/cycle1"/>
    <dgm:cxn modelId="{94C9C573-0519-0747-9931-E279A596B83E}" type="presParOf" srcId="{4D18A145-AFA3-A142-8380-669282773971}" destId="{4F43BDED-E7C3-034D-80AF-39DAEBE58F70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34CE2B-30EB-374B-8703-9D1E340F86D6}" type="doc">
      <dgm:prSet loTypeId="urn:microsoft.com/office/officeart/2005/8/layout/cycle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B8518F99-7348-E242-8FA2-97CE37985841}">
      <dgm:prSet phldrT="[Text]"/>
      <dgm:spPr/>
      <dgm:t>
        <a:bodyPr/>
        <a:lstStyle/>
        <a:p>
          <a:r>
            <a:rPr lang="en-GB"/>
            <a:t>Checkout code</a:t>
          </a:r>
          <a:br>
            <a:rPr lang="en-GB"/>
          </a:br>
          <a:r>
            <a:rPr lang="en-GB"/>
            <a:t>(if change is detected)</a:t>
          </a:r>
        </a:p>
      </dgm:t>
    </dgm:pt>
    <dgm:pt modelId="{13F8DB81-39C3-A843-9C5F-6A605271728E}" type="parTrans" cxnId="{AF52D5D4-126E-F64C-8176-8B9CBAAA2150}">
      <dgm:prSet/>
      <dgm:spPr/>
      <dgm:t>
        <a:bodyPr/>
        <a:lstStyle/>
        <a:p>
          <a:endParaRPr lang="en-GB"/>
        </a:p>
      </dgm:t>
    </dgm:pt>
    <dgm:pt modelId="{435159D7-CCE6-D24D-B251-EAC7836A0983}" type="sibTrans" cxnId="{AF52D5D4-126E-F64C-8176-8B9CBAAA2150}">
      <dgm:prSet/>
      <dgm:spPr/>
      <dgm:t>
        <a:bodyPr/>
        <a:lstStyle/>
        <a:p>
          <a:endParaRPr lang="en-GB"/>
        </a:p>
      </dgm:t>
    </dgm:pt>
    <dgm:pt modelId="{E9AFF6AB-32BD-4245-ACFF-1D5E59D9D161}">
      <dgm:prSet phldrT="[Text]"/>
      <dgm:spPr/>
      <dgm:t>
        <a:bodyPr/>
        <a:lstStyle/>
        <a:p>
          <a:r>
            <a:rPr lang="en-GB"/>
            <a:t>Run tests</a:t>
          </a:r>
        </a:p>
      </dgm:t>
    </dgm:pt>
    <dgm:pt modelId="{6D08EE34-33E8-C74C-B437-460B086FBEC0}" type="parTrans" cxnId="{F7C3026A-035B-2840-B83C-509206651160}">
      <dgm:prSet/>
      <dgm:spPr/>
      <dgm:t>
        <a:bodyPr/>
        <a:lstStyle/>
        <a:p>
          <a:endParaRPr lang="en-GB"/>
        </a:p>
      </dgm:t>
    </dgm:pt>
    <dgm:pt modelId="{FB63A847-7356-FA47-8840-6661A0B9B196}" type="sibTrans" cxnId="{F7C3026A-035B-2840-B83C-509206651160}">
      <dgm:prSet/>
      <dgm:spPr/>
      <dgm:t>
        <a:bodyPr/>
        <a:lstStyle/>
        <a:p>
          <a:endParaRPr lang="en-GB"/>
        </a:p>
      </dgm:t>
    </dgm:pt>
    <dgm:pt modelId="{38D7A34B-3BD2-784C-9483-CCBA243F41E3}">
      <dgm:prSet phldrT="[Text]"/>
      <dgm:spPr/>
      <dgm:t>
        <a:bodyPr/>
        <a:lstStyle/>
        <a:p>
          <a:r>
            <a:rPr lang="en-GB"/>
            <a:t>Notify / make report </a:t>
          </a:r>
        </a:p>
      </dgm:t>
    </dgm:pt>
    <dgm:pt modelId="{109DAF96-A34E-8845-9184-2D0ABD2097C0}" type="parTrans" cxnId="{2375FFED-DA3C-ED41-97D8-08B740802097}">
      <dgm:prSet/>
      <dgm:spPr/>
      <dgm:t>
        <a:bodyPr/>
        <a:lstStyle/>
        <a:p>
          <a:endParaRPr lang="en-GB"/>
        </a:p>
      </dgm:t>
    </dgm:pt>
    <dgm:pt modelId="{BC51A770-03C9-2748-9CFB-14EE88C5BDC0}" type="sibTrans" cxnId="{2375FFED-DA3C-ED41-97D8-08B740802097}">
      <dgm:prSet/>
      <dgm:spPr/>
      <dgm:t>
        <a:bodyPr/>
        <a:lstStyle/>
        <a:p>
          <a:endParaRPr lang="en-GB"/>
        </a:p>
      </dgm:t>
    </dgm:pt>
    <dgm:pt modelId="{06C5CC58-0D24-7C4C-8194-9ADE71BFD01F}">
      <dgm:prSet phldrT="[Text]"/>
      <dgm:spPr/>
      <dgm:t>
        <a:bodyPr/>
        <a:lstStyle/>
        <a:p>
          <a:r>
            <a:rPr lang="en-GB"/>
            <a:t>Build</a:t>
          </a:r>
        </a:p>
      </dgm:t>
    </dgm:pt>
    <dgm:pt modelId="{742C06D0-D35D-184F-9F72-7EF6EF0604C2}" type="parTrans" cxnId="{FC27B76B-92D4-D04A-9D20-B937DAC7FC5B}">
      <dgm:prSet/>
      <dgm:spPr/>
      <dgm:t>
        <a:bodyPr/>
        <a:lstStyle/>
        <a:p>
          <a:endParaRPr lang="en-GB"/>
        </a:p>
      </dgm:t>
    </dgm:pt>
    <dgm:pt modelId="{C79470FE-5F98-744A-B154-5B009C5CCC56}" type="sibTrans" cxnId="{FC27B76B-92D4-D04A-9D20-B937DAC7FC5B}">
      <dgm:prSet/>
      <dgm:spPr/>
      <dgm:t>
        <a:bodyPr/>
        <a:lstStyle/>
        <a:p>
          <a:endParaRPr lang="en-GB"/>
        </a:p>
      </dgm:t>
    </dgm:pt>
    <dgm:pt modelId="{1444C170-F8B1-6840-B53E-E20772F9322F}">
      <dgm:prSet phldrT="[Text]"/>
      <dgm:spPr/>
      <dgm:t>
        <a:bodyPr/>
        <a:lstStyle/>
        <a:p>
          <a:r>
            <a:rPr lang="en-GB"/>
            <a:t>Static analysis</a:t>
          </a:r>
        </a:p>
      </dgm:t>
    </dgm:pt>
    <dgm:pt modelId="{B327DE46-1D5A-2A46-85BC-AE84A2E6D6ED}" type="parTrans" cxnId="{11EE6B7F-EFDC-3F41-A302-8FA09218CCE5}">
      <dgm:prSet/>
      <dgm:spPr/>
      <dgm:t>
        <a:bodyPr/>
        <a:lstStyle/>
        <a:p>
          <a:endParaRPr lang="en-GB"/>
        </a:p>
      </dgm:t>
    </dgm:pt>
    <dgm:pt modelId="{4B578EBA-FD03-D545-8248-73F2644AF910}" type="sibTrans" cxnId="{11EE6B7F-EFDC-3F41-A302-8FA09218CCE5}">
      <dgm:prSet/>
      <dgm:spPr/>
      <dgm:t>
        <a:bodyPr/>
        <a:lstStyle/>
        <a:p>
          <a:endParaRPr lang="en-GB"/>
        </a:p>
      </dgm:t>
    </dgm:pt>
    <dgm:pt modelId="{4D18A145-AFA3-A142-8380-669282773971}" type="pres">
      <dgm:prSet presAssocID="{0A34CE2B-30EB-374B-8703-9D1E340F86D6}" presName="cycle" presStyleCnt="0">
        <dgm:presLayoutVars>
          <dgm:dir/>
          <dgm:resizeHandles val="exact"/>
        </dgm:presLayoutVars>
      </dgm:prSet>
      <dgm:spPr/>
    </dgm:pt>
    <dgm:pt modelId="{40BB02FE-B159-1645-AAEE-7B606B3729EE}" type="pres">
      <dgm:prSet presAssocID="{B8518F99-7348-E242-8FA2-97CE37985841}" presName="dummy" presStyleCnt="0"/>
      <dgm:spPr/>
    </dgm:pt>
    <dgm:pt modelId="{9FFED37E-308B-7640-A929-C85ECB94F189}" type="pres">
      <dgm:prSet presAssocID="{B8518F99-7348-E242-8FA2-97CE37985841}" presName="node" presStyleLbl="revTx" presStyleIdx="0" presStyleCnt="5">
        <dgm:presLayoutVars>
          <dgm:bulletEnabled val="1"/>
        </dgm:presLayoutVars>
      </dgm:prSet>
      <dgm:spPr/>
    </dgm:pt>
    <dgm:pt modelId="{E7912FC8-91E3-AC4F-9D6C-C1E2D1F684E8}" type="pres">
      <dgm:prSet presAssocID="{435159D7-CCE6-D24D-B251-EAC7836A0983}" presName="sibTrans" presStyleLbl="node1" presStyleIdx="0" presStyleCnt="5"/>
      <dgm:spPr/>
    </dgm:pt>
    <dgm:pt modelId="{F0274DBB-6BDA-BC48-B067-957DAAD2BB00}" type="pres">
      <dgm:prSet presAssocID="{06C5CC58-0D24-7C4C-8194-9ADE71BFD01F}" presName="dummy" presStyleCnt="0"/>
      <dgm:spPr/>
    </dgm:pt>
    <dgm:pt modelId="{7E78796B-551B-D64F-94F0-6B2206EB31B5}" type="pres">
      <dgm:prSet presAssocID="{06C5CC58-0D24-7C4C-8194-9ADE71BFD01F}" presName="node" presStyleLbl="revTx" presStyleIdx="1" presStyleCnt="5">
        <dgm:presLayoutVars>
          <dgm:bulletEnabled val="1"/>
        </dgm:presLayoutVars>
      </dgm:prSet>
      <dgm:spPr/>
    </dgm:pt>
    <dgm:pt modelId="{5B211156-136A-FD4F-BD19-6BCD2EB2958B}" type="pres">
      <dgm:prSet presAssocID="{C79470FE-5F98-744A-B154-5B009C5CCC56}" presName="sibTrans" presStyleLbl="node1" presStyleIdx="1" presStyleCnt="5"/>
      <dgm:spPr/>
    </dgm:pt>
    <dgm:pt modelId="{2B433DBE-7130-9C4F-A30C-9ACBF23E60C7}" type="pres">
      <dgm:prSet presAssocID="{1444C170-F8B1-6840-B53E-E20772F9322F}" presName="dummy" presStyleCnt="0"/>
      <dgm:spPr/>
    </dgm:pt>
    <dgm:pt modelId="{941E8446-FA52-184F-BF03-5EC0717834EF}" type="pres">
      <dgm:prSet presAssocID="{1444C170-F8B1-6840-B53E-E20772F9322F}" presName="node" presStyleLbl="revTx" presStyleIdx="2" presStyleCnt="5">
        <dgm:presLayoutVars>
          <dgm:bulletEnabled val="1"/>
        </dgm:presLayoutVars>
      </dgm:prSet>
      <dgm:spPr/>
    </dgm:pt>
    <dgm:pt modelId="{73D52C9A-8D5F-CA4D-B0B3-39BF1D5BC500}" type="pres">
      <dgm:prSet presAssocID="{4B578EBA-FD03-D545-8248-73F2644AF910}" presName="sibTrans" presStyleLbl="node1" presStyleIdx="2" presStyleCnt="5"/>
      <dgm:spPr/>
    </dgm:pt>
    <dgm:pt modelId="{C3117501-D5E7-304D-8D19-4FAFE2A19027}" type="pres">
      <dgm:prSet presAssocID="{E9AFF6AB-32BD-4245-ACFF-1D5E59D9D161}" presName="dummy" presStyleCnt="0"/>
      <dgm:spPr/>
    </dgm:pt>
    <dgm:pt modelId="{00ECEFBD-B726-AE4D-9FC4-A557BCB51D5C}" type="pres">
      <dgm:prSet presAssocID="{E9AFF6AB-32BD-4245-ACFF-1D5E59D9D161}" presName="node" presStyleLbl="revTx" presStyleIdx="3" presStyleCnt="5">
        <dgm:presLayoutVars>
          <dgm:bulletEnabled val="1"/>
        </dgm:presLayoutVars>
      </dgm:prSet>
      <dgm:spPr/>
    </dgm:pt>
    <dgm:pt modelId="{97763B7A-EBBD-7344-86B1-1580055D452D}" type="pres">
      <dgm:prSet presAssocID="{FB63A847-7356-FA47-8840-6661A0B9B196}" presName="sibTrans" presStyleLbl="node1" presStyleIdx="3" presStyleCnt="5"/>
      <dgm:spPr/>
    </dgm:pt>
    <dgm:pt modelId="{D5B762C9-610F-564B-B37C-3C8E9C2D6619}" type="pres">
      <dgm:prSet presAssocID="{38D7A34B-3BD2-784C-9483-CCBA243F41E3}" presName="dummy" presStyleCnt="0"/>
      <dgm:spPr/>
    </dgm:pt>
    <dgm:pt modelId="{FF6C58DD-B4CB-7244-9809-40FAF14330D9}" type="pres">
      <dgm:prSet presAssocID="{38D7A34B-3BD2-784C-9483-CCBA243F41E3}" presName="node" presStyleLbl="revTx" presStyleIdx="4" presStyleCnt="5">
        <dgm:presLayoutVars>
          <dgm:bulletEnabled val="1"/>
        </dgm:presLayoutVars>
      </dgm:prSet>
      <dgm:spPr/>
    </dgm:pt>
    <dgm:pt modelId="{4F43BDED-E7C3-034D-80AF-39DAEBE58F70}" type="pres">
      <dgm:prSet presAssocID="{BC51A770-03C9-2748-9CFB-14EE88C5BDC0}" presName="sibTrans" presStyleLbl="node1" presStyleIdx="4" presStyleCnt="5"/>
      <dgm:spPr/>
    </dgm:pt>
  </dgm:ptLst>
  <dgm:cxnLst>
    <dgm:cxn modelId="{AC7FA025-24A2-BC46-8C0E-F2C4F5D6E50D}" type="presOf" srcId="{FB63A847-7356-FA47-8840-6661A0B9B196}" destId="{97763B7A-EBBD-7344-86B1-1580055D452D}" srcOrd="0" destOrd="0" presId="urn:microsoft.com/office/officeart/2005/8/layout/cycle1"/>
    <dgm:cxn modelId="{FA0DF328-EFFE-E94F-AB76-60E1870FD7BB}" type="presOf" srcId="{06C5CC58-0D24-7C4C-8194-9ADE71BFD01F}" destId="{7E78796B-551B-D64F-94F0-6B2206EB31B5}" srcOrd="0" destOrd="0" presId="urn:microsoft.com/office/officeart/2005/8/layout/cycle1"/>
    <dgm:cxn modelId="{EAA7C02D-4351-1C4B-96E3-CB4A958FCB2A}" type="presOf" srcId="{E9AFF6AB-32BD-4245-ACFF-1D5E59D9D161}" destId="{00ECEFBD-B726-AE4D-9FC4-A557BCB51D5C}" srcOrd="0" destOrd="0" presId="urn:microsoft.com/office/officeart/2005/8/layout/cycle1"/>
    <dgm:cxn modelId="{928D295D-F610-0343-A10E-E3DE50B221B6}" type="presOf" srcId="{0A34CE2B-30EB-374B-8703-9D1E340F86D6}" destId="{4D18A145-AFA3-A142-8380-669282773971}" srcOrd="0" destOrd="0" presId="urn:microsoft.com/office/officeart/2005/8/layout/cycle1"/>
    <dgm:cxn modelId="{F7C3026A-035B-2840-B83C-509206651160}" srcId="{0A34CE2B-30EB-374B-8703-9D1E340F86D6}" destId="{E9AFF6AB-32BD-4245-ACFF-1D5E59D9D161}" srcOrd="3" destOrd="0" parTransId="{6D08EE34-33E8-C74C-B437-460B086FBEC0}" sibTransId="{FB63A847-7356-FA47-8840-6661A0B9B196}"/>
    <dgm:cxn modelId="{FC27B76B-92D4-D04A-9D20-B937DAC7FC5B}" srcId="{0A34CE2B-30EB-374B-8703-9D1E340F86D6}" destId="{06C5CC58-0D24-7C4C-8194-9ADE71BFD01F}" srcOrd="1" destOrd="0" parTransId="{742C06D0-D35D-184F-9F72-7EF6EF0604C2}" sibTransId="{C79470FE-5F98-744A-B154-5B009C5CCC56}"/>
    <dgm:cxn modelId="{94FCA96E-34C1-DF41-876A-E9A619E2E7B3}" type="presOf" srcId="{1444C170-F8B1-6840-B53E-E20772F9322F}" destId="{941E8446-FA52-184F-BF03-5EC0717834EF}" srcOrd="0" destOrd="0" presId="urn:microsoft.com/office/officeart/2005/8/layout/cycle1"/>
    <dgm:cxn modelId="{9E734F79-0179-0449-BFC4-2DDBEE3E812E}" type="presOf" srcId="{435159D7-CCE6-D24D-B251-EAC7836A0983}" destId="{E7912FC8-91E3-AC4F-9D6C-C1E2D1F684E8}" srcOrd="0" destOrd="0" presId="urn:microsoft.com/office/officeart/2005/8/layout/cycle1"/>
    <dgm:cxn modelId="{11EE6B7F-EFDC-3F41-A302-8FA09218CCE5}" srcId="{0A34CE2B-30EB-374B-8703-9D1E340F86D6}" destId="{1444C170-F8B1-6840-B53E-E20772F9322F}" srcOrd="2" destOrd="0" parTransId="{B327DE46-1D5A-2A46-85BC-AE84A2E6D6ED}" sibTransId="{4B578EBA-FD03-D545-8248-73F2644AF910}"/>
    <dgm:cxn modelId="{3F3F62A6-11D2-D745-B265-89816F9F6463}" type="presOf" srcId="{B8518F99-7348-E242-8FA2-97CE37985841}" destId="{9FFED37E-308B-7640-A929-C85ECB94F189}" srcOrd="0" destOrd="0" presId="urn:microsoft.com/office/officeart/2005/8/layout/cycle1"/>
    <dgm:cxn modelId="{268F22B1-EE39-DC4D-8698-72637F15D3CF}" type="presOf" srcId="{4B578EBA-FD03-D545-8248-73F2644AF910}" destId="{73D52C9A-8D5F-CA4D-B0B3-39BF1D5BC500}" srcOrd="0" destOrd="0" presId="urn:microsoft.com/office/officeart/2005/8/layout/cycle1"/>
    <dgm:cxn modelId="{AF52D5D4-126E-F64C-8176-8B9CBAAA2150}" srcId="{0A34CE2B-30EB-374B-8703-9D1E340F86D6}" destId="{B8518F99-7348-E242-8FA2-97CE37985841}" srcOrd="0" destOrd="0" parTransId="{13F8DB81-39C3-A843-9C5F-6A605271728E}" sibTransId="{435159D7-CCE6-D24D-B251-EAC7836A0983}"/>
    <dgm:cxn modelId="{EFCDE9D6-A490-F148-93CC-A15CB695EFF9}" type="presOf" srcId="{C79470FE-5F98-744A-B154-5B009C5CCC56}" destId="{5B211156-136A-FD4F-BD19-6BCD2EB2958B}" srcOrd="0" destOrd="0" presId="urn:microsoft.com/office/officeart/2005/8/layout/cycle1"/>
    <dgm:cxn modelId="{2375FFED-DA3C-ED41-97D8-08B740802097}" srcId="{0A34CE2B-30EB-374B-8703-9D1E340F86D6}" destId="{38D7A34B-3BD2-784C-9483-CCBA243F41E3}" srcOrd="4" destOrd="0" parTransId="{109DAF96-A34E-8845-9184-2D0ABD2097C0}" sibTransId="{BC51A770-03C9-2748-9CFB-14EE88C5BDC0}"/>
    <dgm:cxn modelId="{BD4653EE-2B70-E241-A907-FFD8319FCDE4}" type="presOf" srcId="{BC51A770-03C9-2748-9CFB-14EE88C5BDC0}" destId="{4F43BDED-E7C3-034D-80AF-39DAEBE58F70}" srcOrd="0" destOrd="0" presId="urn:microsoft.com/office/officeart/2005/8/layout/cycle1"/>
    <dgm:cxn modelId="{852C8EFD-8540-9748-B0B2-A332DBF26CE3}" type="presOf" srcId="{38D7A34B-3BD2-784C-9483-CCBA243F41E3}" destId="{FF6C58DD-B4CB-7244-9809-40FAF14330D9}" srcOrd="0" destOrd="0" presId="urn:microsoft.com/office/officeart/2005/8/layout/cycle1"/>
    <dgm:cxn modelId="{508C08CA-993E-1C4E-96CF-D9223D9DA841}" type="presParOf" srcId="{4D18A145-AFA3-A142-8380-669282773971}" destId="{40BB02FE-B159-1645-AAEE-7B606B3729EE}" srcOrd="0" destOrd="0" presId="urn:microsoft.com/office/officeart/2005/8/layout/cycle1"/>
    <dgm:cxn modelId="{7506E0DB-0C35-4A4C-9D5C-9D3835E2EBD6}" type="presParOf" srcId="{4D18A145-AFA3-A142-8380-669282773971}" destId="{9FFED37E-308B-7640-A929-C85ECB94F189}" srcOrd="1" destOrd="0" presId="urn:microsoft.com/office/officeart/2005/8/layout/cycle1"/>
    <dgm:cxn modelId="{635C6ED1-E202-3643-BE37-88C52C6A8ED4}" type="presParOf" srcId="{4D18A145-AFA3-A142-8380-669282773971}" destId="{E7912FC8-91E3-AC4F-9D6C-C1E2D1F684E8}" srcOrd="2" destOrd="0" presId="urn:microsoft.com/office/officeart/2005/8/layout/cycle1"/>
    <dgm:cxn modelId="{961402BA-4D42-0E49-ACA6-932A02B39526}" type="presParOf" srcId="{4D18A145-AFA3-A142-8380-669282773971}" destId="{F0274DBB-6BDA-BC48-B067-957DAAD2BB00}" srcOrd="3" destOrd="0" presId="urn:microsoft.com/office/officeart/2005/8/layout/cycle1"/>
    <dgm:cxn modelId="{0DCCD8BF-4125-DF48-A1CB-9D499C0135FF}" type="presParOf" srcId="{4D18A145-AFA3-A142-8380-669282773971}" destId="{7E78796B-551B-D64F-94F0-6B2206EB31B5}" srcOrd="4" destOrd="0" presId="urn:microsoft.com/office/officeart/2005/8/layout/cycle1"/>
    <dgm:cxn modelId="{4ED38EF6-A59F-7640-9E98-0F0E34634D1E}" type="presParOf" srcId="{4D18A145-AFA3-A142-8380-669282773971}" destId="{5B211156-136A-FD4F-BD19-6BCD2EB2958B}" srcOrd="5" destOrd="0" presId="urn:microsoft.com/office/officeart/2005/8/layout/cycle1"/>
    <dgm:cxn modelId="{F3101467-7143-A34D-853C-D5F38D2A5E9E}" type="presParOf" srcId="{4D18A145-AFA3-A142-8380-669282773971}" destId="{2B433DBE-7130-9C4F-A30C-9ACBF23E60C7}" srcOrd="6" destOrd="0" presId="urn:microsoft.com/office/officeart/2005/8/layout/cycle1"/>
    <dgm:cxn modelId="{1398B66A-4DC7-CE48-B1B0-89717BDF3F12}" type="presParOf" srcId="{4D18A145-AFA3-A142-8380-669282773971}" destId="{941E8446-FA52-184F-BF03-5EC0717834EF}" srcOrd="7" destOrd="0" presId="urn:microsoft.com/office/officeart/2005/8/layout/cycle1"/>
    <dgm:cxn modelId="{AB231DF1-D719-1649-8AF1-2031A9748F80}" type="presParOf" srcId="{4D18A145-AFA3-A142-8380-669282773971}" destId="{73D52C9A-8D5F-CA4D-B0B3-39BF1D5BC500}" srcOrd="8" destOrd="0" presId="urn:microsoft.com/office/officeart/2005/8/layout/cycle1"/>
    <dgm:cxn modelId="{B5C8708D-17F4-DB43-A2F1-71F7A9826410}" type="presParOf" srcId="{4D18A145-AFA3-A142-8380-669282773971}" destId="{C3117501-D5E7-304D-8D19-4FAFE2A19027}" srcOrd="9" destOrd="0" presId="urn:microsoft.com/office/officeart/2005/8/layout/cycle1"/>
    <dgm:cxn modelId="{073F4DC9-554E-B14C-A36A-392E03A241AF}" type="presParOf" srcId="{4D18A145-AFA3-A142-8380-669282773971}" destId="{00ECEFBD-B726-AE4D-9FC4-A557BCB51D5C}" srcOrd="10" destOrd="0" presId="urn:microsoft.com/office/officeart/2005/8/layout/cycle1"/>
    <dgm:cxn modelId="{CA41A90F-666A-8F4F-A981-3A939DE23C23}" type="presParOf" srcId="{4D18A145-AFA3-A142-8380-669282773971}" destId="{97763B7A-EBBD-7344-86B1-1580055D452D}" srcOrd="11" destOrd="0" presId="urn:microsoft.com/office/officeart/2005/8/layout/cycle1"/>
    <dgm:cxn modelId="{13817FE2-B517-0541-A6AE-5720122DCE0B}" type="presParOf" srcId="{4D18A145-AFA3-A142-8380-669282773971}" destId="{D5B762C9-610F-564B-B37C-3C8E9C2D6619}" srcOrd="12" destOrd="0" presId="urn:microsoft.com/office/officeart/2005/8/layout/cycle1"/>
    <dgm:cxn modelId="{7BF64274-F5DB-5640-841E-94F0D5F5A3D1}" type="presParOf" srcId="{4D18A145-AFA3-A142-8380-669282773971}" destId="{FF6C58DD-B4CB-7244-9809-40FAF14330D9}" srcOrd="13" destOrd="0" presId="urn:microsoft.com/office/officeart/2005/8/layout/cycle1"/>
    <dgm:cxn modelId="{94C9C573-0519-0747-9931-E279A596B83E}" type="presParOf" srcId="{4D18A145-AFA3-A142-8380-669282773971}" destId="{4F43BDED-E7C3-034D-80AF-39DAEBE58F70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ED37E-308B-7640-A929-C85ECB94F189}">
      <dsp:nvSpPr>
        <dsp:cNvPr id="0" name=""/>
        <dsp:cNvSpPr/>
      </dsp:nvSpPr>
      <dsp:spPr>
        <a:xfrm>
          <a:off x="4334711" y="1600"/>
          <a:ext cx="852728" cy="85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Code</a:t>
          </a:r>
        </a:p>
      </dsp:txBody>
      <dsp:txXfrm>
        <a:off x="4334711" y="1600"/>
        <a:ext cx="852728" cy="852728"/>
      </dsp:txXfrm>
    </dsp:sp>
    <dsp:sp modelId="{E7912FC8-91E3-AC4F-9D6C-C1E2D1F684E8}">
      <dsp:nvSpPr>
        <dsp:cNvPr id="0" name=""/>
        <dsp:cNvSpPr/>
      </dsp:nvSpPr>
      <dsp:spPr>
        <a:xfrm>
          <a:off x="1672037" y="46923"/>
          <a:ext cx="4417648" cy="4417648"/>
        </a:xfrm>
        <a:prstGeom prst="circularArrow">
          <a:avLst>
            <a:gd name="adj1" fmla="val 3764"/>
            <a:gd name="adj2" fmla="val 234859"/>
            <a:gd name="adj3" fmla="val 19826842"/>
            <a:gd name="adj4" fmla="val 18605676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0B985-6302-A440-97CC-ACFF1D611D13}">
      <dsp:nvSpPr>
        <dsp:cNvPr id="0" name=""/>
        <dsp:cNvSpPr/>
      </dsp:nvSpPr>
      <dsp:spPr>
        <a:xfrm>
          <a:off x="5432319" y="1377958"/>
          <a:ext cx="852728" cy="85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Commit</a:t>
          </a:r>
        </a:p>
      </dsp:txBody>
      <dsp:txXfrm>
        <a:off x="5432319" y="1377958"/>
        <a:ext cx="852728" cy="852728"/>
      </dsp:txXfrm>
    </dsp:sp>
    <dsp:sp modelId="{C49AA745-32EF-6D4B-9F88-F69AF42DCCFF}">
      <dsp:nvSpPr>
        <dsp:cNvPr id="0" name=""/>
        <dsp:cNvSpPr/>
      </dsp:nvSpPr>
      <dsp:spPr>
        <a:xfrm>
          <a:off x="1672037" y="46923"/>
          <a:ext cx="4417648" cy="4417648"/>
        </a:xfrm>
        <a:prstGeom prst="circularArrow">
          <a:avLst>
            <a:gd name="adj1" fmla="val 3764"/>
            <a:gd name="adj2" fmla="val 234859"/>
            <a:gd name="adj3" fmla="val 1229962"/>
            <a:gd name="adj4" fmla="val 21557532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58971-1772-3644-9F27-CBCD607967C4}">
      <dsp:nvSpPr>
        <dsp:cNvPr id="0" name=""/>
        <dsp:cNvSpPr/>
      </dsp:nvSpPr>
      <dsp:spPr>
        <a:xfrm>
          <a:off x="5040587" y="3094247"/>
          <a:ext cx="852728" cy="85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Push changes to version control</a:t>
          </a:r>
        </a:p>
      </dsp:txBody>
      <dsp:txXfrm>
        <a:off x="5040587" y="3094247"/>
        <a:ext cx="852728" cy="852728"/>
      </dsp:txXfrm>
    </dsp:sp>
    <dsp:sp modelId="{2595783A-43E3-3448-82F9-DAA7E6F3AC44}">
      <dsp:nvSpPr>
        <dsp:cNvPr id="0" name=""/>
        <dsp:cNvSpPr/>
      </dsp:nvSpPr>
      <dsp:spPr>
        <a:xfrm>
          <a:off x="1672037" y="46923"/>
          <a:ext cx="4417648" cy="4417648"/>
        </a:xfrm>
        <a:prstGeom prst="circularArrow">
          <a:avLst>
            <a:gd name="adj1" fmla="val 3764"/>
            <a:gd name="adj2" fmla="val 234859"/>
            <a:gd name="adj3" fmla="val 4437210"/>
            <a:gd name="adj4" fmla="val 3308020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8796B-551B-D64F-94F0-6B2206EB31B5}">
      <dsp:nvSpPr>
        <dsp:cNvPr id="0" name=""/>
        <dsp:cNvSpPr/>
      </dsp:nvSpPr>
      <dsp:spPr>
        <a:xfrm>
          <a:off x="3454497" y="3858068"/>
          <a:ext cx="852728" cy="85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Build</a:t>
          </a:r>
        </a:p>
      </dsp:txBody>
      <dsp:txXfrm>
        <a:off x="3454497" y="3858068"/>
        <a:ext cx="852728" cy="852728"/>
      </dsp:txXfrm>
    </dsp:sp>
    <dsp:sp modelId="{5B211156-136A-FD4F-BD19-6BCD2EB2958B}">
      <dsp:nvSpPr>
        <dsp:cNvPr id="0" name=""/>
        <dsp:cNvSpPr/>
      </dsp:nvSpPr>
      <dsp:spPr>
        <a:xfrm>
          <a:off x="1672037" y="46923"/>
          <a:ext cx="4417648" cy="4417648"/>
        </a:xfrm>
        <a:prstGeom prst="circularArrow">
          <a:avLst>
            <a:gd name="adj1" fmla="val 3764"/>
            <a:gd name="adj2" fmla="val 234859"/>
            <a:gd name="adj3" fmla="val 7257120"/>
            <a:gd name="adj4" fmla="val 6127931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E8446-FA52-184F-BF03-5EC0717834EF}">
      <dsp:nvSpPr>
        <dsp:cNvPr id="0" name=""/>
        <dsp:cNvSpPr/>
      </dsp:nvSpPr>
      <dsp:spPr>
        <a:xfrm>
          <a:off x="1868407" y="3094247"/>
          <a:ext cx="852728" cy="85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Static analysis, etc</a:t>
          </a:r>
        </a:p>
      </dsp:txBody>
      <dsp:txXfrm>
        <a:off x="1868407" y="3094247"/>
        <a:ext cx="852728" cy="852728"/>
      </dsp:txXfrm>
    </dsp:sp>
    <dsp:sp modelId="{73D52C9A-8D5F-CA4D-B0B3-39BF1D5BC500}">
      <dsp:nvSpPr>
        <dsp:cNvPr id="0" name=""/>
        <dsp:cNvSpPr/>
      </dsp:nvSpPr>
      <dsp:spPr>
        <a:xfrm>
          <a:off x="1672037" y="46923"/>
          <a:ext cx="4417648" cy="4417648"/>
        </a:xfrm>
        <a:prstGeom prst="circularArrow">
          <a:avLst>
            <a:gd name="adj1" fmla="val 3764"/>
            <a:gd name="adj2" fmla="val 234859"/>
            <a:gd name="adj3" fmla="val 10607609"/>
            <a:gd name="adj4" fmla="val 9335178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CEFBD-B726-AE4D-9FC4-A557BCB51D5C}">
      <dsp:nvSpPr>
        <dsp:cNvPr id="0" name=""/>
        <dsp:cNvSpPr/>
      </dsp:nvSpPr>
      <dsp:spPr>
        <a:xfrm>
          <a:off x="1476675" y="1377958"/>
          <a:ext cx="852728" cy="85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Run tests</a:t>
          </a:r>
        </a:p>
      </dsp:txBody>
      <dsp:txXfrm>
        <a:off x="1476675" y="1377958"/>
        <a:ext cx="852728" cy="852728"/>
      </dsp:txXfrm>
    </dsp:sp>
    <dsp:sp modelId="{97763B7A-EBBD-7344-86B1-1580055D452D}">
      <dsp:nvSpPr>
        <dsp:cNvPr id="0" name=""/>
        <dsp:cNvSpPr/>
      </dsp:nvSpPr>
      <dsp:spPr>
        <a:xfrm>
          <a:off x="1672037" y="46923"/>
          <a:ext cx="4417648" cy="4417648"/>
        </a:xfrm>
        <a:prstGeom prst="circularArrow">
          <a:avLst>
            <a:gd name="adj1" fmla="val 3764"/>
            <a:gd name="adj2" fmla="val 234859"/>
            <a:gd name="adj3" fmla="val 13559465"/>
            <a:gd name="adj4" fmla="val 12338299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C58DD-B4CB-7244-9809-40FAF14330D9}">
      <dsp:nvSpPr>
        <dsp:cNvPr id="0" name=""/>
        <dsp:cNvSpPr/>
      </dsp:nvSpPr>
      <dsp:spPr>
        <a:xfrm>
          <a:off x="2574284" y="1600"/>
          <a:ext cx="852728" cy="852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Merge</a:t>
          </a:r>
        </a:p>
      </dsp:txBody>
      <dsp:txXfrm>
        <a:off x="2574284" y="1600"/>
        <a:ext cx="852728" cy="852728"/>
      </dsp:txXfrm>
    </dsp:sp>
    <dsp:sp modelId="{4F43BDED-E7C3-034D-80AF-39DAEBE58F70}">
      <dsp:nvSpPr>
        <dsp:cNvPr id="0" name=""/>
        <dsp:cNvSpPr/>
      </dsp:nvSpPr>
      <dsp:spPr>
        <a:xfrm>
          <a:off x="1672037" y="46923"/>
          <a:ext cx="4417648" cy="4417648"/>
        </a:xfrm>
        <a:prstGeom prst="circularArrow">
          <a:avLst>
            <a:gd name="adj1" fmla="val 3764"/>
            <a:gd name="adj2" fmla="val 234859"/>
            <a:gd name="adj3" fmla="val 16740784"/>
            <a:gd name="adj4" fmla="val 15424357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E9EA1-9D4E-1A4B-A671-B41479B4EE87}">
      <dsp:nvSpPr>
        <dsp:cNvPr id="0" name=""/>
        <dsp:cNvSpPr/>
      </dsp:nvSpPr>
      <dsp:spPr>
        <a:xfrm>
          <a:off x="1788174" y="148106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Code</a:t>
          </a:r>
        </a:p>
      </dsp:txBody>
      <dsp:txXfrm>
        <a:off x="1788174" y="148106"/>
        <a:ext cx="697270" cy="697270"/>
      </dsp:txXfrm>
    </dsp:sp>
    <dsp:sp modelId="{5B092918-E42E-8441-AD71-EEDADF31DBE9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21294783"/>
            <a:gd name="adj4" fmla="val 19764888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ED37E-308B-7640-A929-C85ECB94F189}">
      <dsp:nvSpPr>
        <dsp:cNvPr id="0" name=""/>
        <dsp:cNvSpPr/>
      </dsp:nvSpPr>
      <dsp:spPr>
        <a:xfrm>
          <a:off x="2210060" y="1446535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Commit</a:t>
          </a:r>
        </a:p>
      </dsp:txBody>
      <dsp:txXfrm>
        <a:off x="2210060" y="1446535"/>
        <a:ext cx="697270" cy="697270"/>
      </dsp:txXfrm>
    </dsp:sp>
    <dsp:sp modelId="{E7912FC8-91E3-AC4F-9D6C-C1E2D1F684E8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4016296"/>
            <a:gd name="adj4" fmla="val 2251966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58971-1772-3644-9F27-CBCD607967C4}">
      <dsp:nvSpPr>
        <dsp:cNvPr id="0" name=""/>
        <dsp:cNvSpPr/>
      </dsp:nvSpPr>
      <dsp:spPr>
        <a:xfrm>
          <a:off x="1105549" y="2249009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Push changes (e.g. to git)</a:t>
          </a:r>
        </a:p>
      </dsp:txBody>
      <dsp:txXfrm>
        <a:off x="1105549" y="2249009"/>
        <a:ext cx="697270" cy="697270"/>
      </dsp:txXfrm>
    </dsp:sp>
    <dsp:sp modelId="{2595783A-43E3-3448-82F9-DAA7E6F3AC44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8212500"/>
            <a:gd name="adj4" fmla="val 6448170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E8314-AE76-4E49-A663-5647A12AC089}">
      <dsp:nvSpPr>
        <dsp:cNvPr id="0" name=""/>
        <dsp:cNvSpPr/>
      </dsp:nvSpPr>
      <dsp:spPr>
        <a:xfrm>
          <a:off x="1039" y="1446535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Analyse CI results</a:t>
          </a:r>
        </a:p>
      </dsp:txBody>
      <dsp:txXfrm>
        <a:off x="1039" y="1446535"/>
        <a:ext cx="697270" cy="697270"/>
      </dsp:txXfrm>
    </dsp:sp>
    <dsp:sp modelId="{C0C1F66A-909B-8640-A7E0-49C59C4ACD7A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12299577"/>
            <a:gd name="adj4" fmla="val 10769682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C58DD-B4CB-7244-9809-40FAF14330D9}">
      <dsp:nvSpPr>
        <dsp:cNvPr id="0" name=""/>
        <dsp:cNvSpPr/>
      </dsp:nvSpPr>
      <dsp:spPr>
        <a:xfrm>
          <a:off x="422924" y="148106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[Merge]</a:t>
          </a:r>
        </a:p>
      </dsp:txBody>
      <dsp:txXfrm>
        <a:off x="422924" y="148106"/>
        <a:ext cx="697270" cy="697270"/>
      </dsp:txXfrm>
    </dsp:sp>
    <dsp:sp modelId="{4F43BDED-E7C3-034D-80AF-39DAEBE58F70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16867279"/>
            <a:gd name="adj4" fmla="val 15197186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ED37E-308B-7640-A929-C85ECB94F189}">
      <dsp:nvSpPr>
        <dsp:cNvPr id="0" name=""/>
        <dsp:cNvSpPr/>
      </dsp:nvSpPr>
      <dsp:spPr>
        <a:xfrm>
          <a:off x="1788174" y="148106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Checkout code</a:t>
          </a:r>
          <a:br>
            <a:rPr lang="en-GB" sz="900" kern="1200"/>
          </a:br>
          <a:r>
            <a:rPr lang="en-GB" sz="900" kern="1200"/>
            <a:t>(if change is detected)</a:t>
          </a:r>
        </a:p>
      </dsp:txBody>
      <dsp:txXfrm>
        <a:off x="1788174" y="148106"/>
        <a:ext cx="697270" cy="697270"/>
      </dsp:txXfrm>
    </dsp:sp>
    <dsp:sp modelId="{E7912FC8-91E3-AC4F-9D6C-C1E2D1F684E8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21294783"/>
            <a:gd name="adj4" fmla="val 19764888"/>
            <a:gd name="adj5" fmla="val 606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8796B-551B-D64F-94F0-6B2206EB31B5}">
      <dsp:nvSpPr>
        <dsp:cNvPr id="0" name=""/>
        <dsp:cNvSpPr/>
      </dsp:nvSpPr>
      <dsp:spPr>
        <a:xfrm>
          <a:off x="2210060" y="1446535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Build</a:t>
          </a:r>
        </a:p>
      </dsp:txBody>
      <dsp:txXfrm>
        <a:off x="2210060" y="1446535"/>
        <a:ext cx="697270" cy="697270"/>
      </dsp:txXfrm>
    </dsp:sp>
    <dsp:sp modelId="{5B211156-136A-FD4F-BD19-6BCD2EB2958B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4016296"/>
            <a:gd name="adj4" fmla="val 2251966"/>
            <a:gd name="adj5" fmla="val 6061"/>
          </a:avLst>
        </a:prstGeom>
        <a:solidFill>
          <a:schemeClr val="accent3">
            <a:hueOff val="844962"/>
            <a:satOff val="-2786"/>
            <a:lumOff val="14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E8446-FA52-184F-BF03-5EC0717834EF}">
      <dsp:nvSpPr>
        <dsp:cNvPr id="0" name=""/>
        <dsp:cNvSpPr/>
      </dsp:nvSpPr>
      <dsp:spPr>
        <a:xfrm>
          <a:off x="1105549" y="2249009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Static analysis</a:t>
          </a:r>
        </a:p>
      </dsp:txBody>
      <dsp:txXfrm>
        <a:off x="1105549" y="2249009"/>
        <a:ext cx="697270" cy="697270"/>
      </dsp:txXfrm>
    </dsp:sp>
    <dsp:sp modelId="{73D52C9A-8D5F-CA4D-B0B3-39BF1D5BC500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8212500"/>
            <a:gd name="adj4" fmla="val 6448170"/>
            <a:gd name="adj5" fmla="val 6061"/>
          </a:avLst>
        </a:prstGeom>
        <a:solidFill>
          <a:schemeClr val="accent3">
            <a:hueOff val="1689924"/>
            <a:satOff val="-5573"/>
            <a:lumOff val="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CEFBD-B726-AE4D-9FC4-A557BCB51D5C}">
      <dsp:nvSpPr>
        <dsp:cNvPr id="0" name=""/>
        <dsp:cNvSpPr/>
      </dsp:nvSpPr>
      <dsp:spPr>
        <a:xfrm>
          <a:off x="1039" y="1446535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Run tests</a:t>
          </a:r>
        </a:p>
      </dsp:txBody>
      <dsp:txXfrm>
        <a:off x="1039" y="1446535"/>
        <a:ext cx="697270" cy="697270"/>
      </dsp:txXfrm>
    </dsp:sp>
    <dsp:sp modelId="{97763B7A-EBBD-7344-86B1-1580055D452D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12299577"/>
            <a:gd name="adj4" fmla="val 10769682"/>
            <a:gd name="adj5" fmla="val 6061"/>
          </a:avLst>
        </a:prstGeom>
        <a:solidFill>
          <a:schemeClr val="accent3">
            <a:hueOff val="2534886"/>
            <a:satOff val="-8359"/>
            <a:lumOff val="42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C58DD-B4CB-7244-9809-40FAF14330D9}">
      <dsp:nvSpPr>
        <dsp:cNvPr id="0" name=""/>
        <dsp:cNvSpPr/>
      </dsp:nvSpPr>
      <dsp:spPr>
        <a:xfrm>
          <a:off x="422924" y="148106"/>
          <a:ext cx="697270" cy="69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Notify / make report </a:t>
          </a:r>
        </a:p>
      </dsp:txBody>
      <dsp:txXfrm>
        <a:off x="422924" y="148106"/>
        <a:ext cx="697270" cy="697270"/>
      </dsp:txXfrm>
    </dsp:sp>
    <dsp:sp modelId="{4F43BDED-E7C3-034D-80AF-39DAEBE58F70}">
      <dsp:nvSpPr>
        <dsp:cNvPr id="0" name=""/>
        <dsp:cNvSpPr/>
      </dsp:nvSpPr>
      <dsp:spPr>
        <a:xfrm>
          <a:off x="145535" y="127644"/>
          <a:ext cx="2617298" cy="2617298"/>
        </a:xfrm>
        <a:prstGeom prst="circularArrow">
          <a:avLst>
            <a:gd name="adj1" fmla="val 5195"/>
            <a:gd name="adj2" fmla="val 335535"/>
            <a:gd name="adj3" fmla="val 16867279"/>
            <a:gd name="adj4" fmla="val 15197186"/>
            <a:gd name="adj5" fmla="val 6061"/>
          </a:avLst>
        </a:prstGeom>
        <a:solidFill>
          <a:schemeClr val="accent3">
            <a:hueOff val="3379848"/>
            <a:satOff val="-11145"/>
            <a:lumOff val="56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E48231-9B25-40A8-9DAF-4A043CF179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DETI/AMS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0F9F27-270D-440F-B2F5-06C179336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7B3C6-5F10-4927-BFC1-7CB755AAFA79}" type="datetime1">
              <a:rPr lang="pt-PT" smtClean="0"/>
              <a:t>12/11/25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6E2A6-A4D3-46D3-A67A-7ABD37A48C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I Oliveira (2018)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934B2-36AB-4C8F-93F2-1E30D6A70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CF236-6B78-400E-965A-57D76FE4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0875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r>
              <a:rPr lang="en-US"/>
              <a:t>DETI/AMS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FDEB4F60-FCFE-45B7-8199-AD1D696A9F91}" type="datetime1">
              <a:rPr lang="pt-PT" smtClean="0"/>
              <a:t>12/11/25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r>
              <a:rPr lang="en-US"/>
              <a:t>I Oliveira (2018)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62F9FD1A-C40E-4B23-8F95-26CA52DBC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303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er.getxray.app/users/42/plans/143/edit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lassian.com/devops/what-is-devops/devops-best-practice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atlassian.com/devops/what-is-devops/devops-culture" TargetMode="External"/><Relationship Id="rId4" Type="http://schemas.openxmlformats.org/officeDocument/2006/relationships/hyperlink" Target="https://www.atlassian.com/devops/devops-tools/choose-devops-tools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DETI/AMS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50807A7-085A-48CF-94B0-E255C585A9D8}" type="datetime1">
              <a:rPr lang="pt-PT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 Oliveira (2018)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9FD1A-C40E-4B23-8F95-26CA52DBC8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86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680dd33218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2BB34B"/>
              </a:buClr>
              <a:buSzPts val="1800"/>
              <a:buChar char="●"/>
            </a:pP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and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combine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different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test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approaches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(manual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scripted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test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cases,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test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automation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ET) as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they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bring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different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value</a:t>
            </a:r>
            <a:endParaRPr sz="1800" dirty="0">
              <a:solidFill>
                <a:srgbClr val="201F1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BB34B"/>
              </a:buClr>
              <a:buSzPts val="1800"/>
              <a:buChar char="●"/>
            </a:pP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 data-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driven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testing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to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increase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coverage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and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test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more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variations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of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test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ideas</a:t>
            </a:r>
            <a:endParaRPr sz="1800" dirty="0">
              <a:solidFill>
                <a:srgbClr val="201F1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BB34B"/>
              </a:buClr>
              <a:buSzPts val="1800"/>
              <a:buChar char="●"/>
            </a:pP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Experiment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or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adopt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BDD;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specify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test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scenarios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together</a:t>
            </a: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in a business DSL</a:t>
            </a:r>
            <a:endParaRPr sz="1800" dirty="0">
              <a:solidFill>
                <a:srgbClr val="201F1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914400" lvl="0" indent="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201F1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Great </a:t>
            </a:r>
            <a:r>
              <a:rPr lang="pt-PT" sz="18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omelets</a:t>
            </a:r>
            <a:r>
              <a:rPr lang="pt-PT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are </a:t>
            </a:r>
            <a:r>
              <a:rPr lang="pt-PT" sz="18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not</a:t>
            </a:r>
            <a:r>
              <a:rPr lang="pt-PT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18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just</a:t>
            </a:r>
            <a:r>
              <a:rPr lang="pt-PT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18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made</a:t>
            </a:r>
            <a:r>
              <a:rPr lang="pt-PT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18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with</a:t>
            </a:r>
            <a:r>
              <a:rPr lang="pt-PT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18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eggs</a:t>
            </a:r>
            <a:r>
              <a:rPr lang="pt-PT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18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96" name="Google Shape;596;g1680dd33218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64755dbc07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2BB34B"/>
              </a:buClr>
              <a:buSzPts val="1800"/>
              <a:buChar char="●"/>
            </a:pPr>
            <a:r>
              <a:rPr lang="pt-PT" sz="1800" dirty="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Monitor </a:t>
            </a:r>
            <a:r>
              <a:rPr lang="pt-PT" sz="1800" dirty="0" err="1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and</a:t>
            </a:r>
            <a:r>
              <a:rPr lang="pt-PT" sz="180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track code quality</a:t>
            </a:r>
            <a:endParaRPr sz="1800">
              <a:solidFill>
                <a:srgbClr val="201F1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BB34B"/>
              </a:buClr>
              <a:buSzPts val="1800"/>
              <a:buChar char="●"/>
            </a:pPr>
            <a:r>
              <a:rPr lang="pt-PT" sz="180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Track and monitor testing results</a:t>
            </a:r>
            <a:endParaRPr sz="1800">
              <a:solidFill>
                <a:srgbClr val="201F1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BB34B"/>
              </a:buClr>
              <a:buSzPts val="1800"/>
              <a:buChar char="●"/>
            </a:pPr>
            <a:r>
              <a:rPr lang="pt-PT" sz="180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Enable CI (Continuous Integration)</a:t>
            </a:r>
            <a:endParaRPr sz="1800">
              <a:solidFill>
                <a:srgbClr val="201F1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BB34B"/>
              </a:buClr>
              <a:buSzPts val="1800"/>
              <a:buChar char="●"/>
            </a:pPr>
            <a:r>
              <a:rPr lang="pt-PT" sz="180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Track impacts on what matters (the deliverables, the components, your criteria)</a:t>
            </a:r>
            <a:endParaRPr sz="1800">
              <a:solidFill>
                <a:srgbClr val="201F1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BB34B"/>
              </a:buClr>
              <a:buSzPts val="1800"/>
              <a:buChar char="●"/>
            </a:pPr>
            <a:r>
              <a:rPr lang="pt-PT" sz="1800">
                <a:solidFill>
                  <a:srgbClr val="201F1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Quickly adapt if needed</a:t>
            </a:r>
            <a:endParaRPr sz="1800">
              <a:solidFill>
                <a:srgbClr val="201F1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3" name="Google Shape;583;g164755dbc0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a660d762a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a660d762a9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g2a660d762a9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a660d762a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2a660d762a9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g2a660d762a9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9" name="Google Shape;29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</a:t>
            </a:r>
            <a:r>
              <a:rPr lang="en-GB" err="1"/>
              <a:t>unsplash.com</a:t>
            </a:r>
            <a:r>
              <a:rPr lang="en-GB"/>
              <a:t>/photos/blue-net-IV--3UEiHlI</a:t>
            </a:r>
            <a:endParaRPr lang="en-P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DETI/AMS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EB4F60-FCFE-45B7-8199-AD1D696A9F91}" type="datetime1">
              <a:rPr lang="pt-PT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 Oliveira (2018)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9FD1A-C40E-4B23-8F95-26CA52DBC8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33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D7280-2DA2-400D-B1B6-C1ECBAF3E1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34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124c490992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7" name="Google Shape;407;g2124c49099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124c490992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g2124c49099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38A25-0F08-4ED9-A059-007979D43C5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464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3de4169d0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g23de4169d0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PT" dirty="0" err="1"/>
              <a:t>Internal</a:t>
            </a:r>
            <a:r>
              <a:rPr lang="pt-PT" dirty="0"/>
              <a:t> notes: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PT" dirty="0" err="1"/>
              <a:t>creating</a:t>
            </a:r>
            <a:r>
              <a:rPr lang="pt-PT" dirty="0"/>
              <a:t> </a:t>
            </a:r>
            <a:r>
              <a:rPr lang="pt-PT" dirty="0" err="1"/>
              <a:t>optimized</a:t>
            </a:r>
            <a:r>
              <a:rPr lang="pt-PT" dirty="0"/>
              <a:t> </a:t>
            </a:r>
            <a:r>
              <a:rPr lang="pt-PT" dirty="0" err="1"/>
              <a:t>test</a:t>
            </a:r>
            <a:r>
              <a:rPr lang="pt-PT" dirty="0"/>
              <a:t> data </a:t>
            </a:r>
            <a:r>
              <a:rPr lang="pt-PT" dirty="0" err="1"/>
              <a:t>and</a:t>
            </a:r>
            <a:r>
              <a:rPr lang="pt-PT" dirty="0"/>
              <a:t> use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in </a:t>
            </a:r>
            <a:r>
              <a:rPr lang="pt-PT" dirty="0" err="1"/>
              <a:t>test</a:t>
            </a:r>
            <a:r>
              <a:rPr lang="pt-PT" dirty="0"/>
              <a:t> </a:t>
            </a:r>
            <a:r>
              <a:rPr lang="pt-PT" dirty="0" err="1"/>
              <a:t>automation</a:t>
            </a:r>
            <a:r>
              <a:rPr lang="pt-PT" dirty="0"/>
              <a:t>,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Playwright</a:t>
            </a:r>
            <a:endParaRPr dirty="0"/>
          </a:p>
          <a:p>
            <a:pPr marL="914400" marR="0" lvl="1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Char char="-"/>
              <a:tabLst/>
              <a:defRPr/>
            </a:pPr>
            <a:r>
              <a:rPr lang="pt-PT" dirty="0"/>
              <a:t>show rules, </a:t>
            </a:r>
            <a:r>
              <a:rPr lang="pt-PT" dirty="0" err="1"/>
              <a:t>scenarios</a:t>
            </a:r>
            <a:r>
              <a:rPr lang="pt-PT" dirty="0"/>
              <a:t>, fine </a:t>
            </a:r>
            <a:r>
              <a:rPr lang="pt-PT" dirty="0" err="1"/>
              <a:t>tuning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algorithm</a:t>
            </a:r>
            <a:endParaRPr lang="pt-PT" dirty="0"/>
          </a:p>
          <a:p>
            <a:pPr marL="1371600" marR="0" lvl="2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Char char="-"/>
              <a:tabLst/>
              <a:defRPr/>
            </a:pPr>
            <a:r>
              <a:rPr lang="pt-PT" u="sng" dirty="0">
                <a:solidFill>
                  <a:schemeClr val="hlink"/>
                </a:solidFill>
                <a:hlinkClick r:id="rId3"/>
              </a:rPr>
              <a:t>https://designer.getxray.app/users/42/plans/143/edit</a:t>
            </a:r>
            <a:endParaRPr lang="pt-PT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PT" dirty="0" err="1"/>
              <a:t>run</a:t>
            </a:r>
            <a:r>
              <a:rPr lang="pt-PT" dirty="0"/>
              <a:t> </a:t>
            </a:r>
            <a:r>
              <a:rPr lang="pt-PT" dirty="0" err="1"/>
              <a:t>tests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“</a:t>
            </a:r>
            <a:r>
              <a:rPr lang="pt-PT" dirty="0" err="1"/>
              <a:t>npm</a:t>
            </a:r>
            <a:r>
              <a:rPr lang="pt-PT" dirty="0"/>
              <a:t> </a:t>
            </a:r>
            <a:r>
              <a:rPr lang="pt-PT" dirty="0" err="1"/>
              <a:t>test</a:t>
            </a:r>
            <a:r>
              <a:rPr lang="pt-PT" dirty="0"/>
              <a:t>”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PT" dirty="0"/>
              <a:t>show </a:t>
            </a:r>
            <a:r>
              <a:rPr lang="pt-PT" dirty="0" err="1"/>
              <a:t>code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solidFill>
                  <a:srgbClr val="CE9178"/>
                </a:solidFill>
                <a:effectLst/>
                <a:highlight>
                  <a:srgbClr val="1F1F1F"/>
                </a:highlight>
                <a:latin typeface="Menlo" panose="020B0609030804020204" pitchFamily="49" charset="0"/>
              </a:rPr>
              <a:t>Original code: https://</a:t>
            </a:r>
            <a:r>
              <a:rPr lang="en-GB" b="0" dirty="0" err="1">
                <a:solidFill>
                  <a:srgbClr val="CE9178"/>
                </a:solidFill>
                <a:effectLst/>
                <a:highlight>
                  <a:srgbClr val="1F1F1F"/>
                </a:highlight>
                <a:latin typeface="Menlo" panose="020B0609030804020204" pitchFamily="49" charset="0"/>
              </a:rPr>
              <a:t>github.com</a:t>
            </a:r>
            <a:r>
              <a:rPr lang="en-GB" b="0" dirty="0">
                <a:solidFill>
                  <a:srgbClr val="CE9178"/>
                </a:solidFill>
                <a:effectLst/>
                <a:highlight>
                  <a:srgbClr val="1F1F1F"/>
                </a:highlight>
                <a:latin typeface="Menlo" panose="020B0609030804020204" pitchFamily="49" charset="0"/>
              </a:rPr>
              <a:t>/kunalpan23/</a:t>
            </a:r>
            <a:r>
              <a:rPr lang="en-GB" b="0" dirty="0" err="1">
                <a:solidFill>
                  <a:srgbClr val="CE9178"/>
                </a:solidFill>
                <a:effectLst/>
                <a:highlight>
                  <a:srgbClr val="1F1F1F"/>
                </a:highlight>
                <a:latin typeface="Menlo" panose="020B0609030804020204" pitchFamily="49" charset="0"/>
              </a:rPr>
              <a:t>SimpleReactLoanAndMortgageCalculator</a:t>
            </a:r>
            <a:endParaRPr lang="en-GB" b="0" dirty="0">
              <a:solidFill>
                <a:srgbClr val="CCCCCC"/>
              </a:solidFill>
              <a:effectLst/>
              <a:highlight>
                <a:srgbClr val="1F1F1F"/>
              </a:highlight>
              <a:latin typeface="Menlo" panose="020B0609030804020204" pitchFamily="49" charset="0"/>
            </a:endParaRPr>
          </a:p>
          <a:p>
            <a:endParaRPr lang="en-PT" dirty="0"/>
          </a:p>
          <a:p>
            <a:endParaRPr lang="en-PT" dirty="0"/>
          </a:p>
          <a:p>
            <a:r>
              <a:rPr lang="en-PT" dirty="0"/>
              <a:t># fix</a:t>
            </a:r>
          </a:p>
          <a:p>
            <a:r>
              <a:rPr lang="en-GB" dirty="0" err="1"/>
              <a:t>numberOfMonths</a:t>
            </a:r>
            <a:r>
              <a:rPr lang="en-GB" dirty="0"/>
              <a:t> = 12*1;</a:t>
            </a:r>
          </a:p>
          <a:p>
            <a:r>
              <a:rPr lang="en-PT" dirty="0"/>
              <a:t>interestRate = 0.5 / 1200;</a:t>
            </a:r>
          </a:p>
          <a:p>
            <a:endParaRPr lang="en-PT" dirty="0"/>
          </a:p>
          <a:p>
            <a:pPr>
              <a:lnSpc>
                <a:spcPts val="1350"/>
              </a:lnSpc>
              <a:buNone/>
            </a:pPr>
            <a:r>
              <a:rPr lang="en-GB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result =</a:t>
            </a:r>
            <a:endParaRPr lang="en-GB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  <a:buNone/>
            </a:pPr>
            <a:r>
              <a:rPr lang="en-GB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eval( (</a:t>
            </a:r>
            <a:r>
              <a:rPr lang="en-GB" b="0" dirty="0" err="1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loanAmount</a:t>
            </a:r>
            <a:r>
              <a:rPr lang="en-GB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 * </a:t>
            </a:r>
            <a:r>
              <a:rPr lang="en-GB" b="0" dirty="0" err="1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interestRate</a:t>
            </a:r>
            <a:r>
              <a:rPr lang="en-GB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) /</a:t>
            </a:r>
            <a:endParaRPr lang="en-GB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</a:pPr>
            <a:r>
              <a:rPr lang="en-GB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(1 - </a:t>
            </a:r>
            <a:r>
              <a:rPr lang="en-GB" b="0" dirty="0" err="1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Math.pow</a:t>
            </a:r>
            <a:r>
              <a:rPr lang="en-GB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(1 + </a:t>
            </a:r>
            <a:r>
              <a:rPr lang="en-GB" b="0" dirty="0" err="1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interestRate</a:t>
            </a:r>
            <a:r>
              <a:rPr lang="en-GB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b="0" dirty="0" err="1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numberOfMonths</a:t>
            </a:r>
            <a:r>
              <a:rPr lang="en-GB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 * -1))).</a:t>
            </a:r>
            <a:r>
              <a:rPr lang="en-GB" b="0" dirty="0" err="1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toFixed</a:t>
            </a:r>
            <a:r>
              <a:rPr lang="en-GB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(2);</a:t>
            </a:r>
            <a:endParaRPr lang="en-GB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endParaRPr lang="en-PT" dirty="0"/>
          </a:p>
          <a:p>
            <a:r>
              <a:rPr lang="en-PT" dirty="0"/>
              <a:t>// 835.59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DETI/AMS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EB4F60-FCFE-45B7-8199-AD1D696A9F91}" type="datetime1">
              <a:rPr lang="pt-PT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 Oliveira (2018)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9FD1A-C40E-4B23-8F95-26CA52DBC8E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02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42526E"/>
                </a:solidFill>
                <a:effectLst/>
                <a:latin typeface="Charlie Display"/>
              </a:rPr>
              <a:t>DevOps is a set of </a:t>
            </a:r>
            <a:r>
              <a:rPr lang="en-GB" b="0" i="0" u="sng" dirty="0">
                <a:solidFill>
                  <a:srgbClr val="0052CC"/>
                </a:solidFill>
                <a:effectLst/>
                <a:latin typeface="Charlie Display"/>
                <a:hlinkClick r:id="rId3"/>
              </a:rPr>
              <a:t>practices</a:t>
            </a:r>
            <a:r>
              <a:rPr lang="en-GB" b="0" i="0" dirty="0">
                <a:solidFill>
                  <a:srgbClr val="42526E"/>
                </a:solidFill>
                <a:effectLst/>
                <a:latin typeface="Charlie Display"/>
              </a:rPr>
              <a:t>, </a:t>
            </a:r>
            <a:r>
              <a:rPr lang="en-GB" b="0" i="0" u="sng" dirty="0">
                <a:solidFill>
                  <a:srgbClr val="0052CC"/>
                </a:solidFill>
                <a:effectLst/>
                <a:latin typeface="Charlie Display"/>
                <a:hlinkClick r:id="rId4"/>
              </a:rPr>
              <a:t>tools</a:t>
            </a:r>
            <a:r>
              <a:rPr lang="en-GB" b="0" i="0" dirty="0">
                <a:solidFill>
                  <a:srgbClr val="42526E"/>
                </a:solidFill>
                <a:effectLst/>
                <a:latin typeface="Charlie Display"/>
              </a:rPr>
              <a:t>, and a </a:t>
            </a:r>
            <a:r>
              <a:rPr lang="en-GB" b="0" i="0" u="sng" dirty="0">
                <a:solidFill>
                  <a:srgbClr val="0052CC"/>
                </a:solidFill>
                <a:effectLst/>
                <a:latin typeface="Charlie Display"/>
                <a:hlinkClick r:id="rId5"/>
              </a:rPr>
              <a:t>cultural philosophy</a:t>
            </a:r>
            <a:r>
              <a:rPr lang="en-GB" b="0" i="0" dirty="0">
                <a:solidFill>
                  <a:srgbClr val="42526E"/>
                </a:solidFill>
                <a:effectLst/>
                <a:latin typeface="Charlie Display"/>
              </a:rPr>
              <a:t> that automate and integrate the processes between software development and IT teams. It emphasizes team empowerment, cross-team communication and collaboration, and technology automation.</a:t>
            </a:r>
            <a:endParaRPr lang="en-P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DETI/AMS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EB4F60-FCFE-45B7-8199-AD1D696A9F91}" type="datetime1">
              <a:rPr lang="pt-PT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 Oliveira (2018)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9FD1A-C40E-4B23-8F95-26CA52DBC8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5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DETI/AMS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EB4F60-FCFE-45B7-8199-AD1D696A9F91}" type="datetime1">
              <a:rPr lang="pt-PT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 Oliveira (2018)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9FD1A-C40E-4B23-8F95-26CA52DBC8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www.linkedin.com</a:t>
            </a:r>
            <a:r>
              <a:rPr lang="en-GB" dirty="0"/>
              <a:t>/pulse/continuous-testing-</a:t>
            </a:r>
            <a:r>
              <a:rPr lang="en-GB" dirty="0" err="1"/>
              <a:t>devops</a:t>
            </a:r>
            <a:r>
              <a:rPr lang="en-GB" dirty="0"/>
              <a:t>-dan-</a:t>
            </a:r>
            <a:r>
              <a:rPr lang="en-GB" dirty="0" err="1"/>
              <a:t>ashby</a:t>
            </a:r>
            <a:r>
              <a:rPr lang="en-GB" dirty="0"/>
              <a:t>/ </a:t>
            </a:r>
          </a:p>
          <a:p>
            <a:r>
              <a:rPr lang="en-GB" dirty="0"/>
              <a:t>https://</a:t>
            </a:r>
            <a:r>
              <a:rPr lang="en-GB" dirty="0" err="1"/>
              <a:t>danashby.co.uk</a:t>
            </a:r>
            <a:r>
              <a:rPr lang="en-GB" dirty="0"/>
              <a:t>/2016/10/19/continuous-testing-in-</a:t>
            </a:r>
            <a:r>
              <a:rPr lang="en-GB" dirty="0" err="1"/>
              <a:t>devops</a:t>
            </a:r>
            <a:r>
              <a:rPr lang="en-GB" dirty="0"/>
              <a:t>/ </a:t>
            </a:r>
            <a:endParaRPr lang="en-P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DETI/AMS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EB4F60-FCFE-45B7-8199-AD1D696A9F91}" type="datetime1">
              <a:rPr lang="pt-PT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 Oliveira (2018)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9FD1A-C40E-4B23-8F95-26CA52DBC8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66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janetgregory.ca</a:t>
            </a:r>
            <a:r>
              <a:rPr lang="en-GB" dirty="0"/>
              <a:t>/testing-from-a-holistic-point-of-view/ </a:t>
            </a:r>
            <a:endParaRPr lang="en-P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DETI/AMS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EB4F60-FCFE-45B7-8199-AD1D696A9F91}" type="datetime1">
              <a:rPr lang="pt-PT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 Oliveira (2018)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9FD1A-C40E-4B23-8F95-26CA52DBC8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92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DETI/AMS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EB4F60-FCFE-45B7-8199-AD1D696A9F91}" type="datetime1">
              <a:rPr lang="pt-PT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 Oliveira (2018)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9FD1A-C40E-4B23-8F95-26CA52DBC8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43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64f36cf9c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dirty="0" err="1"/>
              <a:t>Atlassian</a:t>
            </a:r>
            <a:r>
              <a:rPr lang="pt-PT" dirty="0"/>
              <a:t>: </a:t>
            </a:r>
            <a:r>
              <a:rPr lang="pt-PT" dirty="0" err="1"/>
              <a:t>State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Developer</a:t>
            </a:r>
            <a:r>
              <a:rPr lang="pt-PT" dirty="0"/>
              <a:t> </a:t>
            </a:r>
            <a:r>
              <a:rPr lang="pt-PT" dirty="0" err="1"/>
              <a:t>Report</a:t>
            </a:r>
            <a:r>
              <a:rPr lang="pt-PT" dirty="0"/>
              <a:t>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pt-PT" dirty="0"/>
              <a:t>&gt;=5 </a:t>
            </a:r>
            <a:r>
              <a:rPr lang="pt-PT" dirty="0" err="1"/>
              <a:t>tools</a:t>
            </a:r>
            <a:r>
              <a:rPr lang="pt-PT" dirty="0"/>
              <a:t> for </a:t>
            </a:r>
            <a:r>
              <a:rPr lang="pt-PT" dirty="0" err="1"/>
              <a:t>having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overview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project</a:t>
            </a:r>
            <a:r>
              <a:rPr lang="pt-PT" dirty="0"/>
              <a:t> status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25" name="Google Shape;525;g164f36cf9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1562" y="2642285"/>
            <a:ext cx="7763788" cy="1330434"/>
          </a:xfrm>
        </p:spPr>
        <p:txBody>
          <a:bodyPr anchor="ctr" anchorCtr="0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1562" y="4194805"/>
            <a:ext cx="6676372" cy="14336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  <a:ea typeface="Noto Sans Light" panose="020B0402040504020204" pitchFamily="34"/>
                <a:cs typeface="Noto Sans Light" panose="020B0402040504020204" pitchFamily="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1pPr>
          </a:lstStyle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  <p:pic>
        <p:nvPicPr>
          <p:cNvPr id="8" name="Picture 7" descr="deti3.png">
            <a:extLst>
              <a:ext uri="{FF2B5EF4-FFF2-40B4-BE49-F238E27FC236}">
                <a16:creationId xmlns:a16="http://schemas.microsoft.com/office/drawing/2014/main" id="{3EB026C1-9B64-4D8F-A6F5-A3B034A73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18129" y="5245866"/>
            <a:ext cx="2997221" cy="7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6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524"/>
            <a:ext cx="3791156" cy="14238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987426"/>
            <a:ext cx="3942160" cy="5270761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812022"/>
            <a:ext cx="3791157" cy="4387555"/>
          </a:xfrm>
        </p:spPr>
        <p:txBody>
          <a:bodyPr/>
          <a:lstStyle>
            <a:lvl1pPr marL="0" indent="0">
              <a:buNone/>
              <a:defRPr sz="1800"/>
            </a:lvl1pPr>
            <a:lvl2pPr marL="0" indent="0">
              <a:buNone/>
              <a:defRPr sz="16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014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8383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3620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268759"/>
            <a:ext cx="4574282" cy="5039965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3BF7C-18C4-4FAE-83BE-D9ECFA2B6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30956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927544" y="5589240"/>
            <a:ext cx="3854202" cy="719484"/>
          </a:xfrm>
        </p:spPr>
        <p:txBody>
          <a:bodyPr anchor="b" anchorCtr="0"/>
          <a:lstStyle>
            <a:lvl1pPr>
              <a:defRPr sz="2000">
                <a:solidFill>
                  <a:srgbClr val="007EC5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 dirty="0"/>
              <a:t>Caption here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08960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268759"/>
            <a:ext cx="4574282" cy="5039965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3BF7C-18C4-4FAE-83BE-D9ECFA2B6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30956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927544" y="5589240"/>
            <a:ext cx="3854202" cy="719484"/>
          </a:xfrm>
        </p:spPr>
        <p:txBody>
          <a:bodyPr anchor="b" anchorCtr="0"/>
          <a:lstStyle>
            <a:lvl1pPr>
              <a:defRPr sz="2000">
                <a:solidFill>
                  <a:srgbClr val="007EC5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 dirty="0"/>
              <a:t>Caption here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11835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268759"/>
            <a:ext cx="4574282" cy="5039965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3BF7C-18C4-4FAE-83BE-D9ECFA2B6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30956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927544" y="5589240"/>
            <a:ext cx="3854202" cy="719484"/>
          </a:xfrm>
        </p:spPr>
        <p:txBody>
          <a:bodyPr anchor="b" anchorCtr="0"/>
          <a:lstStyle>
            <a:lvl1pPr>
              <a:defRPr sz="2000">
                <a:solidFill>
                  <a:srgbClr val="007EC5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 dirty="0"/>
              <a:t>Caption here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36101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89b1553d5_0_6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689b1553d5_0_6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g1689b1553d5_0_6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FF97E38-7FE2-64DA-9FFD-49DD00CE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/>
              <a:t>Sergio Freire</a:t>
            </a:r>
          </a:p>
        </p:txBody>
      </p:sp>
    </p:spTree>
    <p:extLst>
      <p:ext uri="{BB962C8B-B14F-4D97-AF65-F5344CB8AC3E}">
        <p14:creationId xmlns:p14="http://schemas.microsoft.com/office/powerpoint/2010/main" val="3481792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Bulle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000" y="702944"/>
            <a:ext cx="8191768" cy="66119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aleway SemiBold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83000" y="1558785"/>
            <a:ext cx="558043" cy="0"/>
          </a:xfrm>
          <a:prstGeom prst="line">
            <a:avLst/>
          </a:prstGeom>
          <a:ln w="76200">
            <a:solidFill>
              <a:srgbClr val="2BB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83000" y="1766888"/>
            <a:ext cx="8191768" cy="4411662"/>
          </a:xfrm>
          <a:prstGeom prst="rect">
            <a:avLst/>
          </a:prstGeom>
        </p:spPr>
        <p:txBody>
          <a:bodyPr/>
          <a:lstStyle>
            <a:lvl1pPr marL="132300" indent="-213300">
              <a:lnSpc>
                <a:spcPct val="150000"/>
              </a:lnSpc>
              <a:buClr>
                <a:srgbClr val="0096A5"/>
              </a:buClr>
              <a:buFont typeface="Arial" charset="0"/>
              <a:buChar char="•"/>
              <a:defRPr baseline="0">
                <a:latin typeface="Raleway Light" charset="0"/>
              </a:defRPr>
            </a:lvl1pPr>
            <a:lvl2pPr marL="475200" indent="-213300">
              <a:lnSpc>
                <a:spcPct val="150000"/>
              </a:lnSpc>
              <a:buClr>
                <a:srgbClr val="0096A5"/>
              </a:buClr>
              <a:buFont typeface="Arial" charset="0"/>
              <a:buChar char="•"/>
              <a:defRPr baseline="0">
                <a:latin typeface="Raleway Light" charset="0"/>
              </a:defRPr>
            </a:lvl2pPr>
            <a:lvl3pPr marL="800100" indent="-213300">
              <a:lnSpc>
                <a:spcPct val="150000"/>
              </a:lnSpc>
              <a:buClr>
                <a:srgbClr val="0096A5"/>
              </a:buClr>
              <a:buFont typeface="Arial" charset="0"/>
              <a:buChar char="•"/>
              <a:tabLst/>
              <a:defRPr baseline="0">
                <a:latin typeface="Raleway Light" charset="0"/>
              </a:defRPr>
            </a:lvl3pPr>
            <a:lvl4pPr marL="1095375" indent="-213300">
              <a:lnSpc>
                <a:spcPct val="150000"/>
              </a:lnSpc>
              <a:buClr>
                <a:srgbClr val="0096A5"/>
              </a:buClr>
              <a:buFont typeface="Arial" charset="0"/>
              <a:buChar char="•"/>
              <a:tabLst/>
              <a:defRPr baseline="0">
                <a:latin typeface="Raleway Light" charset="0"/>
              </a:defRPr>
            </a:lvl4pPr>
            <a:lvl5pPr marL="1345406" indent="-213300">
              <a:lnSpc>
                <a:spcPct val="150000"/>
              </a:lnSpc>
              <a:buClr>
                <a:srgbClr val="0096A5"/>
              </a:buClr>
              <a:buFont typeface="Arial" charset="0"/>
              <a:buChar char="•"/>
              <a:tabLst/>
              <a:defRPr sz="1200" baseline="0">
                <a:latin typeface="Raleway Light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FE593-2C56-CF4B-A1E2-ACA31CBF108F}"/>
              </a:ext>
            </a:extLst>
          </p:cNvPr>
          <p:cNvSpPr txBox="1"/>
          <p:nvPr userDrawn="1"/>
        </p:nvSpPr>
        <p:spPr>
          <a:xfrm>
            <a:off x="8572501" y="6438107"/>
            <a:ext cx="5152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213E998-24A4-AC47-9050-9D2FC1D06017}" type="slidenum">
              <a:rPr lang="en-US" sz="1350" smtClean="0"/>
              <a:t>‹#›</a:t>
            </a:fld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35349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lang="en-US" sz="2700" b="0" kern="1200" dirty="0" smtClean="0">
                <a:solidFill>
                  <a:srgbClr val="201F1E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spcBef>
                <a:spcPts val="675"/>
              </a:spcBef>
              <a:buClr>
                <a:srgbClr val="2BB34B"/>
              </a:buClr>
              <a:defRPr sz="1350">
                <a:solidFill>
                  <a:srgbClr val="201F1E"/>
                </a:solidFill>
              </a:defRPr>
            </a:lvl1pPr>
            <a:lvl2pPr>
              <a:spcBef>
                <a:spcPts val="675"/>
              </a:spcBef>
              <a:buClr>
                <a:srgbClr val="2BB34B"/>
              </a:buClr>
              <a:defRPr sz="1200">
                <a:solidFill>
                  <a:srgbClr val="201F1E"/>
                </a:solidFill>
              </a:defRPr>
            </a:lvl2pPr>
            <a:lvl3pPr>
              <a:spcBef>
                <a:spcPts val="675"/>
              </a:spcBef>
              <a:buClr>
                <a:srgbClr val="2BB34B"/>
              </a:buClr>
              <a:defRPr sz="1050">
                <a:solidFill>
                  <a:srgbClr val="201F1E"/>
                </a:solidFill>
              </a:defRPr>
            </a:lvl3pPr>
            <a:lvl4pPr>
              <a:spcBef>
                <a:spcPts val="675"/>
              </a:spcBef>
              <a:buClr>
                <a:srgbClr val="2BB34B"/>
              </a:buClr>
              <a:defRPr sz="900">
                <a:solidFill>
                  <a:srgbClr val="201F1E"/>
                </a:solidFill>
              </a:defRPr>
            </a:lvl4pPr>
            <a:lvl5pPr>
              <a:spcBef>
                <a:spcPts val="675"/>
              </a:spcBef>
              <a:buClr>
                <a:srgbClr val="2BB34B"/>
              </a:buClr>
              <a:defRPr sz="900">
                <a:solidFill>
                  <a:srgbClr val="201F1E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212994" y="6527763"/>
            <a:ext cx="207489" cy="96843"/>
            <a:chOff x="9184870" y="6381746"/>
            <a:chExt cx="589582" cy="206386"/>
          </a:xfrm>
        </p:grpSpPr>
        <p:sp>
          <p:nvSpPr>
            <p:cNvPr id="18" name="Isosceles Triangle 17"/>
            <p:cNvSpPr/>
            <p:nvPr userDrawn="1"/>
          </p:nvSpPr>
          <p:spPr>
            <a:xfrm rot="5400000">
              <a:off x="9179738" y="6386878"/>
              <a:ext cx="206373" cy="196109"/>
            </a:xfrm>
            <a:prstGeom prst="triangle">
              <a:avLst/>
            </a:prstGeom>
            <a:solidFill>
              <a:srgbClr val="26B3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26B34B"/>
                </a:solidFill>
              </a:endParaRPr>
            </a:p>
          </p:txBody>
        </p:sp>
        <p:sp>
          <p:nvSpPr>
            <p:cNvPr id="19" name="Isosceles Triangle 18"/>
            <p:cNvSpPr/>
            <p:nvPr userDrawn="1"/>
          </p:nvSpPr>
          <p:spPr>
            <a:xfrm rot="5400000">
              <a:off x="9377083" y="6386891"/>
              <a:ext cx="206373" cy="196109"/>
            </a:xfrm>
            <a:prstGeom prst="triangle">
              <a:avLst/>
            </a:prstGeom>
            <a:solidFill>
              <a:srgbClr val="26B34B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Isosceles Triangle 19"/>
            <p:cNvSpPr/>
            <p:nvPr userDrawn="1"/>
          </p:nvSpPr>
          <p:spPr>
            <a:xfrm rot="5400000">
              <a:off x="9573211" y="6386885"/>
              <a:ext cx="206373" cy="196109"/>
            </a:xfrm>
            <a:prstGeom prst="triangle">
              <a:avLst/>
            </a:prstGeom>
            <a:solidFill>
              <a:srgbClr val="26B34B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3" y="6447560"/>
            <a:ext cx="1068239" cy="257255"/>
          </a:xfrm>
          <a:prstGeom prst="rect">
            <a:avLst/>
          </a:prstGeom>
        </p:spPr>
      </p:pic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9491" y="6393623"/>
            <a:ext cx="321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26B3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E6C4F98-6D24-447C-9FC1-EBB076FC0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Isosceles Triangle 23"/>
          <p:cNvSpPr/>
          <p:nvPr userDrawn="1"/>
        </p:nvSpPr>
        <p:spPr>
          <a:xfrm rot="5400000">
            <a:off x="-73428" y="1427341"/>
            <a:ext cx="390525" cy="243669"/>
          </a:xfrm>
          <a:prstGeom prst="triangle">
            <a:avLst/>
          </a:prstGeom>
          <a:solidFill>
            <a:srgbClr val="29B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111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028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dirty="0">
                <a:latin typeface="Noto Sans Cond SemBd" panose="020B0706040504020204" pitchFamily="34"/>
                <a:ea typeface="Noto Sans Cond SemBd" panose="020B0706040504020204" pitchFamily="34"/>
                <a:cs typeface="Noto Sans Cond SemBd" panose="020B0706040504020204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1"/>
            <a:ext cx="7886700" cy="48053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defRPr lang="en-US" dirty="0"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>
              <a:buFont typeface="Arial" panose="020B0604020202020204" pitchFamily="34" charset="0"/>
              <a:buChar char="•"/>
              <a:defRPr lang="en-US" dirty="0"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>
              <a:defRPr lang="en-US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 lang="en-US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109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842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90650"/>
            <a:ext cx="3886200" cy="4786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90650"/>
            <a:ext cx="3886200" cy="4786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61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651053"/>
            <a:ext cx="3886200" cy="5525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651053"/>
            <a:ext cx="3886200" cy="5525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68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8239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511" y="1355728"/>
            <a:ext cx="3868340" cy="5903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Barlow Condensed SemiBold" panose="00000706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112720"/>
            <a:ext cx="3868340" cy="407694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355728"/>
            <a:ext cx="3887391" cy="5903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Barlow Condensed SemiBold" panose="00000706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12720"/>
            <a:ext cx="3887391" cy="407694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186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155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360182-9A05-4723-BD2C-6B3E8C218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038759"/>
            <a:ext cx="6676372" cy="58984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2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900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4323"/>
            <a:ext cx="7886700" cy="4962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1pPr>
          </a:lstStyle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1C462ED-F2DE-43C8-947F-093D44ED50D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3271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20" r:id="rId5"/>
    <p:sldLayoutId id="2147483713" r:id="rId6"/>
    <p:sldLayoutId id="2147483714" r:id="rId7"/>
    <p:sldLayoutId id="2147483723" r:id="rId8"/>
    <p:sldLayoutId id="2147483715" r:id="rId9"/>
    <p:sldLayoutId id="2147483717" r:id="rId10"/>
    <p:sldLayoutId id="2147483718" r:id="rId11"/>
    <p:sldLayoutId id="2147483719" r:id="rId12"/>
    <p:sldLayoutId id="2147483726" r:id="rId13"/>
    <p:sldLayoutId id="2147483727" r:id="rId14"/>
    <p:sldLayoutId id="2147483728" r:id="rId15"/>
    <p:sldLayoutId id="2147483733" r:id="rId16"/>
    <p:sldLayoutId id="2147483734" r:id="rId17"/>
    <p:sldLayoutId id="2147483735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>
              <a:lumMod val="60000"/>
              <a:lumOff val="40000"/>
            </a:schemeClr>
          </a:solidFill>
          <a:latin typeface="Barlow Semi Condensed SemiBold" panose="00000706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2200" kern="1200">
          <a:solidFill>
            <a:schemeClr val="tx1">
              <a:lumMod val="95000"/>
            </a:schemeClr>
          </a:solidFill>
          <a:latin typeface="Noto Sans SemBd" panose="020B0702040504020204" pitchFamily="34"/>
          <a:ea typeface="Noto Sans SemBd" panose="020B0702040504020204" pitchFamily="34"/>
          <a:cs typeface="Noto Sans SemBd" panose="020B0702040504020204" pitchFamily="34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>
              <a:lumMod val="85000"/>
            </a:schemeClr>
          </a:solidFill>
          <a:latin typeface="Noto Sans Light" panose="020B0402040504020204" pitchFamily="34"/>
          <a:ea typeface="Noto Sans Light" panose="020B0402040504020204" pitchFamily="34"/>
          <a:cs typeface="Noto Sans Light" panose="020B0402040504020204" pitchFamily="34"/>
        </a:defRPr>
      </a:lvl2pPr>
      <a:lvl3pPr marL="432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to Sans Light" panose="020B0402040504020204" pitchFamily="34"/>
          <a:ea typeface="Noto Sans Light" panose="020B0402040504020204" pitchFamily="34"/>
          <a:cs typeface="Noto Sans Light" panose="020B0402040504020204" pitchFamily="34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nkedin.com/pulse/continuous-testing-devops-dan-ashb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anetgregory.ca/testing-from-a-holistic-point-of-view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tcoder/tutorial-spri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Xray-App/xray-maven-plugin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agiletester.ca/quick-tips-for-agile-testing" TargetMode="External"/><Relationship Id="rId3" Type="http://schemas.openxmlformats.org/officeDocument/2006/relationships/hyperlink" Target="https://martinfowler.com/bliki/ContinuousDelivery.html" TargetMode="External"/><Relationship Id="rId7" Type="http://schemas.openxmlformats.org/officeDocument/2006/relationships/hyperlink" Target="https://agiletester.ca/quick-tips-for-agile-testing/" TargetMode="External"/><Relationship Id="rId2" Type="http://schemas.openxmlformats.org/officeDocument/2006/relationships/hyperlink" Target="https://martinfowler.com/articles/continuousIntegratio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etxray.app/display/XRAYCLOUD/TTT%3A+Automation" TargetMode="External"/><Relationship Id="rId11" Type="http://schemas.openxmlformats.org/officeDocument/2006/relationships/hyperlink" Target="https://atlassianblog.wpengine.com/wp-content/uploads/2022/03/atlassian-state-of-the-developer-report-pdf.pdf" TargetMode="External"/><Relationship Id="rId5" Type="http://schemas.openxmlformats.org/officeDocument/2006/relationships/hyperlink" Target="https://www.getxray.app/" TargetMode="External"/><Relationship Id="rId10" Type="http://schemas.openxmlformats.org/officeDocument/2006/relationships/hyperlink" Target="https://github.com/microsoft/pict" TargetMode="External"/><Relationship Id="rId4" Type="http://schemas.openxmlformats.org/officeDocument/2006/relationships/hyperlink" Target="https://wiremock.org/" TargetMode="External"/><Relationship Id="rId9" Type="http://schemas.openxmlformats.org/officeDocument/2006/relationships/hyperlink" Target="https://janetgregory.ca/testing-from-a-holistic-point-of-view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2.sv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5.pn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lassian.com/git/tutorials/comparing-workflows/gitflow-workflow" TargetMode="External"/><Relationship Id="rId2" Type="http://schemas.openxmlformats.org/officeDocument/2006/relationships/hyperlink" Target="https://githubflow.github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BBFBB9-186C-4891-81FC-171C2DB44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 cycle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Sérgio Freire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sz="1800" noProof="0">
                <a:latin typeface="Noto Sans Light" panose="020B0402040504020204" pitchFamily="34"/>
              </a:rPr>
              <a:t>v2025-11-12</a:t>
            </a:r>
            <a:endParaRPr lang="en-US" sz="1800" noProof="0" dirty="0">
              <a:latin typeface="Noto Sans Light" panose="020B0402040504020204" pitchFamily="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1DD0F5-C053-47C6-8E2E-9A2E9D425B0A}"/>
              </a:ext>
            </a:extLst>
          </p:cNvPr>
          <p:cNvSpPr txBox="1"/>
          <p:nvPr/>
        </p:nvSpPr>
        <p:spPr>
          <a:xfrm>
            <a:off x="751562" y="1659178"/>
            <a:ext cx="776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chemeClr val="tx1">
                    <a:lumMod val="75000"/>
                  </a:schemeClr>
                </a:solidFill>
              </a:rPr>
              <a:t>45426: Teste e Qualidade de Software</a:t>
            </a:r>
          </a:p>
        </p:txBody>
      </p:sp>
    </p:spTree>
    <p:extLst>
      <p:ext uri="{BB962C8B-B14F-4D97-AF65-F5344CB8AC3E}">
        <p14:creationId xmlns:p14="http://schemas.microsoft.com/office/powerpoint/2010/main" val="176331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B3AAA-CFED-A634-6BEC-D0C81A38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r>
              <a:rPr lang="en-PT" sz="3500"/>
              <a:t>Build broken: who should fix it?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DA2A00-5FC8-F16E-7083-F11411300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r>
              <a:rPr lang="en-PT" sz="1700" dirty="0"/>
              <a:t>Usually, we follow the “You broke it, you fix it” rule.</a:t>
            </a:r>
          </a:p>
          <a:p>
            <a:r>
              <a:rPr lang="en-PT" sz="1700" dirty="0"/>
              <a:t>However, we should work as a team and improve quality together.</a:t>
            </a:r>
          </a:p>
          <a:p>
            <a:endParaRPr lang="en-PT" sz="1700" dirty="0"/>
          </a:p>
        </p:txBody>
      </p:sp>
      <p:pic>
        <p:nvPicPr>
          <p:cNvPr id="9218" name="Picture 2" descr="man in white dress shirt wearing black framed eyeglasses">
            <a:extLst>
              <a:ext uri="{FF2B5EF4-FFF2-40B4-BE49-F238E27FC236}">
                <a16:creationId xmlns:a16="http://schemas.microsoft.com/office/drawing/2014/main" id="{43895558-B9A3-2F54-9EFE-107EC2CC8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1" r="15349" b="-2"/>
          <a:stretch/>
        </p:blipFill>
        <p:spPr bwMode="auto">
          <a:xfrm>
            <a:off x="4572000" y="1"/>
            <a:ext cx="4577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CC45D4-6368-F53C-60A4-56A32EBA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03337" y="6492875"/>
            <a:ext cx="22979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PT" dirty="0" err="1">
                <a:solidFill>
                  <a:srgbClr val="FFFFFF"/>
                </a:solidFill>
              </a:rPr>
              <a:t>Image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by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Unsplash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6DE31-2F31-00E2-B1F1-A3591A2D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9390" y="6356350"/>
            <a:ext cx="24003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C462ED-F2DE-43C8-947F-093D44ED50DD}" type="slidenum">
              <a:rPr lang="pt-P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0F5E1DE-7BBF-DB6A-E51B-5D46C50CFA40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/>
              <a:t>Sergio</a:t>
            </a:r>
            <a:r>
              <a:rPr lang="pt-PT"/>
              <a:t> Freire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4934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92BD48-A703-9F4D-F335-EA1D9C28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2800" dirty="0"/>
              <a:t>Continuous Integration</a:t>
            </a:r>
            <a:endParaRPr lang="en-P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8C73F-4ACB-F476-C9FA-1279AB7E0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Ok… we need to integrate often and continuously, and it involves test automation; got it!</a:t>
            </a:r>
          </a:p>
          <a:p>
            <a:r>
              <a:rPr lang="en-GB" dirty="0"/>
              <a:t>But is testing just like a “phase” in the DevOps infinity loop??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5028C-056E-90B3-F062-24249E71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2973A-3FF2-ED5E-E90A-B43AF5BB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11</a:t>
            </a:fld>
            <a:endParaRPr lang="pt-PT"/>
          </a:p>
        </p:txBody>
      </p:sp>
      <p:pic>
        <p:nvPicPr>
          <p:cNvPr id="2" name="Picture 2" descr="DevOps Infinity Wheel">
            <a:extLst>
              <a:ext uri="{FF2B5EF4-FFF2-40B4-BE49-F238E27FC236}">
                <a16:creationId xmlns:a16="http://schemas.microsoft.com/office/drawing/2014/main" id="{9B1B5C5E-A773-7580-F324-D665E465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BFC"/>
              </a:clrFrom>
              <a:clrTo>
                <a:srgbClr val="FA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711" y="3140570"/>
            <a:ext cx="5829300" cy="28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D01370AE-1D3F-4C86-D793-B359EB428959}"/>
              </a:ext>
            </a:extLst>
          </p:cNvPr>
          <p:cNvSpPr/>
          <p:nvPr/>
        </p:nvSpPr>
        <p:spPr>
          <a:xfrm>
            <a:off x="1065125" y="5184949"/>
            <a:ext cx="2542233" cy="3918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470167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92BD48-A703-9F4D-F335-EA1D9C28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2800" dirty="0"/>
              <a:t>When (and how) do we test in DevOps?</a:t>
            </a:r>
            <a:endParaRPr lang="en-P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8C73F-4ACB-F476-C9FA-1279AB7E0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T" dirty="0"/>
              <a:t>Whenever we implement the feature?</a:t>
            </a:r>
          </a:p>
          <a:p>
            <a:r>
              <a:rPr lang="en-PT" dirty="0"/>
              <a:t>Before?</a:t>
            </a:r>
          </a:p>
          <a:p>
            <a:r>
              <a:rPr lang="en-PT" dirty="0"/>
              <a:t>After?!</a:t>
            </a:r>
          </a:p>
          <a:p>
            <a:endParaRPr lang="en-PT" dirty="0"/>
          </a:p>
          <a:p>
            <a:r>
              <a:rPr lang="en-PT" dirty="0"/>
              <a:t>… and using just Test Automation during CI?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5028C-056E-90B3-F062-24249E71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2973A-3FF2-ED5E-E90A-B43AF5BB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575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B3C94-7C61-9CE8-EDF7-4AC1171E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4805"/>
            <a:ext cx="7886700" cy="1505883"/>
          </a:xfrm>
        </p:spPr>
        <p:txBody>
          <a:bodyPr anchor="ctr">
            <a:normAutofit/>
          </a:bodyPr>
          <a:lstStyle/>
          <a:p>
            <a:r>
              <a:rPr lang="en-PT" sz="4500"/>
              <a:t>When do we test in DevOps?</a:t>
            </a:r>
          </a:p>
        </p:txBody>
      </p:sp>
      <p:pic>
        <p:nvPicPr>
          <p:cNvPr id="5122" name="Picture 2" descr="Continuous testing in Devops model by Dan Ashby showing that testing is found at every stage of the software development lifecycle.">
            <a:extLst>
              <a:ext uri="{FF2B5EF4-FFF2-40B4-BE49-F238E27FC236}">
                <a16:creationId xmlns:a16="http://schemas.microsoft.com/office/drawing/2014/main" id="{BE8BFEBD-3D53-BDCD-3987-A45900A0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2513" y="1368361"/>
            <a:ext cx="6998421" cy="42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0C98E-1DDD-7C1A-72D6-EB6F2D6A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C462ED-F2DE-43C8-947F-093D44ED50DD}" type="slidenum">
              <a:rPr lang="pt-PT" smtClean="0"/>
              <a:pPr>
                <a:spcAft>
                  <a:spcPts val="600"/>
                </a:spcAft>
              </a:pPr>
              <a:t>13</a:t>
            </a:fld>
            <a:endParaRPr lang="pt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F4E3-F0DA-0EF9-F670-4AF92FC2817C}"/>
              </a:ext>
            </a:extLst>
          </p:cNvPr>
          <p:cNvSpPr txBox="1"/>
          <p:nvPr/>
        </p:nvSpPr>
        <p:spPr>
          <a:xfrm>
            <a:off x="1771652" y="5746424"/>
            <a:ext cx="5682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/>
              <a:t>Continuous Testing in DevOps model by Dan Ashby</a:t>
            </a:r>
            <a:endParaRPr lang="en-PT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78A47EC-C18A-D90B-39A5-45CF1754F93F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/>
              <a:t>Sergio Freire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ABE70-5D9D-2602-21E6-695A842FACDB}"/>
              </a:ext>
            </a:extLst>
          </p:cNvPr>
          <p:cNvSpPr txBox="1"/>
          <p:nvPr/>
        </p:nvSpPr>
        <p:spPr>
          <a:xfrm>
            <a:off x="1573532" y="6147716"/>
            <a:ext cx="7135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4"/>
              </a:rPr>
              <a:t>https://www.linkedin.com/pulse/continuous-testing-devops-dan-ashby/</a:t>
            </a:r>
            <a:r>
              <a:rPr lang="en-GB" sz="1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63367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F18D-4ABA-AEFE-9AE8-AAFBDA792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Holistic Testing (Agile Testing)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2CE56-52F1-D535-8727-B14BC61C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464E2-CFAE-E26D-4A5F-099F6BD9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14</a:t>
            </a:fld>
            <a:endParaRPr lang="pt-P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A3BB44-67E6-2560-CCBA-2B02F405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4" y="993848"/>
            <a:ext cx="6988072" cy="39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F179494-2569-1061-187E-FBD15A9C3ECB}"/>
              </a:ext>
            </a:extLst>
          </p:cNvPr>
          <p:cNvSpPr txBox="1">
            <a:spLocks/>
          </p:cNvSpPr>
          <p:nvPr/>
        </p:nvSpPr>
        <p:spPr>
          <a:xfrm>
            <a:off x="628650" y="4971638"/>
            <a:ext cx="8374673" cy="15756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95000"/>
                  </a:schemeClr>
                </a:solidFill>
                <a:latin typeface="Noto Sans SemBd" panose="020B0702040504020204" pitchFamily="34"/>
                <a:ea typeface="Noto Sans SemBd" panose="020B0702040504020204" pitchFamily="34"/>
                <a:cs typeface="Noto Sans SemBd" panose="020B0702040504020204" pitchFamily="34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i="1" dirty="0"/>
              <a:t>When we test, we need to consider all types of testing, not only the ones we think a tester is responsible for. </a:t>
            </a:r>
            <a:r>
              <a:rPr lang="en-US" sz="1800" i="1" u="sng" dirty="0"/>
              <a:t>It includes automation, exploratory testing, or any other type of human-centric testing</a:t>
            </a:r>
            <a:r>
              <a:rPr lang="en-US" sz="1800" i="1" dirty="0"/>
              <a:t>. It involves the whole team, the product organization, and even the customer. We need to consider testing from a </a:t>
            </a:r>
            <a:r>
              <a:rPr lang="en-US" sz="1800" i="1" u="sng" dirty="0"/>
              <a:t>holistic</a:t>
            </a:r>
            <a:r>
              <a:rPr lang="en-US" sz="1800" i="1" dirty="0"/>
              <a:t> point of view. - Janet Gregory</a:t>
            </a:r>
          </a:p>
          <a:p>
            <a:endParaRPr lang="en-US" sz="1800" dirty="0"/>
          </a:p>
          <a:p>
            <a:br>
              <a:rPr lang="en-US" sz="1800" dirty="0"/>
            </a:br>
            <a:endParaRPr lang="en-US" sz="1800" dirty="0"/>
          </a:p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DB3F1-BAD6-FF8D-9E2E-C88C44CAE292}"/>
              </a:ext>
            </a:extLst>
          </p:cNvPr>
          <p:cNvSpPr txBox="1"/>
          <p:nvPr/>
        </p:nvSpPr>
        <p:spPr>
          <a:xfrm>
            <a:off x="2123689" y="6110295"/>
            <a:ext cx="7117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1400" dirty="0">
                <a:hlinkClick r:id="rId4"/>
              </a:rPr>
              <a:t>https://janetgregory.ca/testing-from-a-holistic-point-of-view/</a:t>
            </a:r>
            <a:r>
              <a:rPr lang="en-PT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7348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22C23-0FDC-B7AB-2575-B8EFF2F6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Agile Testing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2BBFB5-6AF2-0664-106D-FC3F93FC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57431-7D2A-50E3-DD66-37693632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15</a:t>
            </a:fld>
            <a:endParaRPr lang="pt-P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C04BEA-5C80-8E19-70AB-BE97DDBD5088}"/>
              </a:ext>
            </a:extLst>
          </p:cNvPr>
          <p:cNvSpPr txBox="1">
            <a:spLocks/>
          </p:cNvSpPr>
          <p:nvPr/>
        </p:nvSpPr>
        <p:spPr>
          <a:xfrm>
            <a:off x="628650" y="2475672"/>
            <a:ext cx="7886700" cy="29956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95000"/>
                  </a:schemeClr>
                </a:solidFill>
                <a:latin typeface="Noto Sans SemBd" panose="020B0702040504020204" pitchFamily="34"/>
                <a:ea typeface="Noto Sans SemBd" panose="020B0702040504020204" pitchFamily="34"/>
                <a:cs typeface="Noto Sans SemBd" panose="020B0702040504020204" pitchFamily="34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b="1" i="1" dirty="0"/>
              <a:t>Collaborative</a:t>
            </a:r>
            <a:r>
              <a:rPr lang="en-GB" i="1" dirty="0"/>
              <a:t> testing practices that occur </a:t>
            </a:r>
            <a:r>
              <a:rPr lang="en-GB" b="1" i="1" dirty="0"/>
              <a:t>continuously</a:t>
            </a:r>
            <a:r>
              <a:rPr lang="en-GB" i="1" dirty="0"/>
              <a:t>, from inception to delivery and beyond, supporting frequent delivery of value for our customers. Testing activities focus on building </a:t>
            </a:r>
            <a:r>
              <a:rPr lang="en-GB" b="1" i="1" dirty="0"/>
              <a:t>quality into </a:t>
            </a:r>
            <a:r>
              <a:rPr lang="en-GB" i="1" dirty="0"/>
              <a:t>the product, using fast feedback loops to validate our understanding. The practices strengthen and support the idea of whole </a:t>
            </a:r>
            <a:r>
              <a:rPr lang="en-GB" b="1" i="1" dirty="0"/>
              <a:t>team</a:t>
            </a:r>
            <a:r>
              <a:rPr lang="en-GB" i="1" dirty="0"/>
              <a:t> </a:t>
            </a:r>
            <a:r>
              <a:rPr lang="en-GB" b="1" i="1" dirty="0"/>
              <a:t>responsibility</a:t>
            </a:r>
            <a:r>
              <a:rPr lang="en-GB" i="1" dirty="0"/>
              <a:t> for quality. </a:t>
            </a:r>
          </a:p>
          <a:p>
            <a:endParaRPr lang="en-GB" i="1" dirty="0"/>
          </a:p>
          <a:p>
            <a:pPr algn="r"/>
            <a:r>
              <a:rPr lang="en-GB" b="1" i="1" dirty="0"/>
              <a:t>Lisa Crispin &amp; Janet Gregory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2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FCD14-BEB8-3C17-F9AB-9B6EDC39A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Testing approaches?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F5304-9E24-107F-BA59-219E399F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074F5-601B-8EF9-A1CB-22CD950B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16</a:t>
            </a:fld>
            <a:endParaRPr lang="pt-PT"/>
          </a:p>
        </p:txBody>
      </p:sp>
      <p:pic>
        <p:nvPicPr>
          <p:cNvPr id="4108" name="Picture 12" descr="person holding white iphone 5 c">
            <a:extLst>
              <a:ext uri="{FF2B5EF4-FFF2-40B4-BE49-F238E27FC236}">
                <a16:creationId xmlns:a16="http://schemas.microsoft.com/office/drawing/2014/main" id="{AF668428-9FF5-EA5D-45F9-2949A8B6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64" y="1238565"/>
            <a:ext cx="3967641" cy="49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man in black and red backpack walking on seashore during daytime">
            <a:extLst>
              <a:ext uri="{FF2B5EF4-FFF2-40B4-BE49-F238E27FC236}">
                <a16:creationId xmlns:a16="http://schemas.microsoft.com/office/drawing/2014/main" id="{ED6C1681-C9F3-E85A-7A31-DA830645B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5936"/>
            <a:ext cx="3554936" cy="23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man controlling robot">
            <a:extLst>
              <a:ext uri="{FF2B5EF4-FFF2-40B4-BE49-F238E27FC236}">
                <a16:creationId xmlns:a16="http://schemas.microsoft.com/office/drawing/2014/main" id="{160195FB-6494-DAFA-4ECB-078DAB931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8565"/>
            <a:ext cx="3554936" cy="273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5C947-67F2-7C51-D481-34C07F725822}"/>
              </a:ext>
            </a:extLst>
          </p:cNvPr>
          <p:cNvSpPr txBox="1"/>
          <p:nvPr/>
        </p:nvSpPr>
        <p:spPr>
          <a:xfrm>
            <a:off x="2449620" y="1398542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i="0" u="none" strike="noStrike">
                <a:solidFill>
                  <a:srgbClr val="FFFFFF"/>
                </a:solidFill>
                <a:effectLst/>
                <a:latin typeface="Montserrat" pitchFamily="2" charset="77"/>
              </a:rPr>
              <a:t>Scripted testing</a:t>
            </a:r>
            <a:br>
              <a:rPr lang="en-GB" sz="3200" b="1"/>
            </a:br>
            <a:endParaRPr lang="en-PT" sz="32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24117-3189-A62E-FBAC-C290510F1757}"/>
              </a:ext>
            </a:extLst>
          </p:cNvPr>
          <p:cNvSpPr txBox="1"/>
          <p:nvPr/>
        </p:nvSpPr>
        <p:spPr>
          <a:xfrm>
            <a:off x="2174875" y="3059668"/>
            <a:ext cx="1500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FFFFFF"/>
                </a:solidFill>
                <a:latin typeface="Montserrat" pitchFamily="2" charset="77"/>
              </a:rPr>
              <a:t>Test cases</a:t>
            </a:r>
            <a:endParaRPr lang="en-P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915F3-9D36-B8FF-EB94-D5C8CB15882B}"/>
              </a:ext>
            </a:extLst>
          </p:cNvPr>
          <p:cNvSpPr txBox="1"/>
          <p:nvPr/>
        </p:nvSpPr>
        <p:spPr>
          <a:xfrm>
            <a:off x="5139546" y="3221499"/>
            <a:ext cx="2766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FFFFFF"/>
                </a:solidFill>
                <a:latin typeface="Montserrat" pitchFamily="2" charset="77"/>
              </a:rPr>
              <a:t>Test automation</a:t>
            </a:r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70C72-E510-03F7-6D2F-60445E236100}"/>
              </a:ext>
            </a:extLst>
          </p:cNvPr>
          <p:cNvSpPr txBox="1"/>
          <p:nvPr/>
        </p:nvSpPr>
        <p:spPr>
          <a:xfrm>
            <a:off x="4843305" y="5142835"/>
            <a:ext cx="30625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3200" b="1" i="0" u="none" strike="noStrike">
                <a:solidFill>
                  <a:srgbClr val="FFFFFF"/>
                </a:solidFill>
                <a:effectLst/>
                <a:latin typeface="Montserrat" pitchFamily="2" charset="77"/>
              </a:rPr>
              <a:t>Exploratory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3200" b="1" i="0" u="none" strike="noStrike">
                <a:solidFill>
                  <a:srgbClr val="FFFFFF"/>
                </a:solidFill>
                <a:effectLst/>
                <a:latin typeface="Montserrat" pitchFamily="2" charset="77"/>
              </a:rPr>
              <a:t> testing</a:t>
            </a:r>
            <a:br>
              <a:rPr lang="en-GB" sz="3200" b="1"/>
            </a:br>
            <a:endParaRPr lang="en-PT" sz="3200" b="1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D07908F-AFDD-BADE-7FC6-1A51CC663B81}"/>
              </a:ext>
            </a:extLst>
          </p:cNvPr>
          <p:cNvSpPr/>
          <p:nvPr/>
        </p:nvSpPr>
        <p:spPr>
          <a:xfrm>
            <a:off x="469169" y="966197"/>
            <a:ext cx="7989305" cy="5417326"/>
          </a:xfrm>
          <a:custGeom>
            <a:avLst/>
            <a:gdLst>
              <a:gd name="connsiteX0" fmla="*/ 571564 w 8268783"/>
              <a:gd name="connsiteY0" fmla="*/ 383859 h 5698486"/>
              <a:gd name="connsiteX1" fmla="*/ 7615459 w 8268783"/>
              <a:gd name="connsiteY1" fmla="*/ 454197 h 5698486"/>
              <a:gd name="connsiteX2" fmla="*/ 7535072 w 8268783"/>
              <a:gd name="connsiteY2" fmla="*/ 3106962 h 5698486"/>
              <a:gd name="connsiteX3" fmla="*/ 3867424 w 8268783"/>
              <a:gd name="connsiteY3" fmla="*/ 3056720 h 5698486"/>
              <a:gd name="connsiteX4" fmla="*/ 3847327 w 8268783"/>
              <a:gd name="connsiteY4" fmla="*/ 5347745 h 5698486"/>
              <a:gd name="connsiteX5" fmla="*/ 290211 w 8268783"/>
              <a:gd name="connsiteY5" fmla="*/ 5166874 h 5698486"/>
              <a:gd name="connsiteX6" fmla="*/ 531371 w 8268783"/>
              <a:gd name="connsiteY6" fmla="*/ 414004 h 5698486"/>
              <a:gd name="connsiteX7" fmla="*/ 3103749 w 8268783"/>
              <a:gd name="connsiteY7" fmla="*/ 434101 h 5698486"/>
              <a:gd name="connsiteX0" fmla="*/ 571564 w 8268783"/>
              <a:gd name="connsiteY0" fmla="*/ 476095 h 5790722"/>
              <a:gd name="connsiteX1" fmla="*/ 7615459 w 8268783"/>
              <a:gd name="connsiteY1" fmla="*/ 546433 h 5790722"/>
              <a:gd name="connsiteX2" fmla="*/ 7535072 w 8268783"/>
              <a:gd name="connsiteY2" fmla="*/ 3199198 h 5790722"/>
              <a:gd name="connsiteX3" fmla="*/ 3867424 w 8268783"/>
              <a:gd name="connsiteY3" fmla="*/ 3148956 h 5790722"/>
              <a:gd name="connsiteX4" fmla="*/ 3847327 w 8268783"/>
              <a:gd name="connsiteY4" fmla="*/ 5439981 h 5790722"/>
              <a:gd name="connsiteX5" fmla="*/ 290211 w 8268783"/>
              <a:gd name="connsiteY5" fmla="*/ 5259110 h 5790722"/>
              <a:gd name="connsiteX6" fmla="*/ 531371 w 8268783"/>
              <a:gd name="connsiteY6" fmla="*/ 506240 h 5790722"/>
              <a:gd name="connsiteX7" fmla="*/ 1988382 w 8268783"/>
              <a:gd name="connsiteY7" fmla="*/ 295225 h 5790722"/>
              <a:gd name="connsiteX0" fmla="*/ 713447 w 8410666"/>
              <a:gd name="connsiteY0" fmla="*/ 383851 h 5685447"/>
              <a:gd name="connsiteX1" fmla="*/ 7757342 w 8410666"/>
              <a:gd name="connsiteY1" fmla="*/ 454189 h 5685447"/>
              <a:gd name="connsiteX2" fmla="*/ 7676955 w 8410666"/>
              <a:gd name="connsiteY2" fmla="*/ 3106954 h 5685447"/>
              <a:gd name="connsiteX3" fmla="*/ 4009307 w 8410666"/>
              <a:gd name="connsiteY3" fmla="*/ 3056712 h 5685447"/>
              <a:gd name="connsiteX4" fmla="*/ 3989210 w 8410666"/>
              <a:gd name="connsiteY4" fmla="*/ 5347737 h 5685447"/>
              <a:gd name="connsiteX5" fmla="*/ 432094 w 8410666"/>
              <a:gd name="connsiteY5" fmla="*/ 5166866 h 5685447"/>
              <a:gd name="connsiteX6" fmla="*/ 371804 w 8410666"/>
              <a:gd name="connsiteY6" fmla="*/ 614963 h 5685447"/>
              <a:gd name="connsiteX7" fmla="*/ 2130265 w 8410666"/>
              <a:gd name="connsiteY7" fmla="*/ 202981 h 5685447"/>
              <a:gd name="connsiteX0" fmla="*/ 2431715 w 8289483"/>
              <a:gd name="connsiteY0" fmla="*/ 293415 h 5685447"/>
              <a:gd name="connsiteX1" fmla="*/ 7757342 w 8289483"/>
              <a:gd name="connsiteY1" fmla="*/ 454189 h 5685447"/>
              <a:gd name="connsiteX2" fmla="*/ 7676955 w 8289483"/>
              <a:gd name="connsiteY2" fmla="*/ 3106954 h 5685447"/>
              <a:gd name="connsiteX3" fmla="*/ 4009307 w 8289483"/>
              <a:gd name="connsiteY3" fmla="*/ 3056712 h 5685447"/>
              <a:gd name="connsiteX4" fmla="*/ 3989210 w 8289483"/>
              <a:gd name="connsiteY4" fmla="*/ 5347737 h 5685447"/>
              <a:gd name="connsiteX5" fmla="*/ 432094 w 8289483"/>
              <a:gd name="connsiteY5" fmla="*/ 5166866 h 5685447"/>
              <a:gd name="connsiteX6" fmla="*/ 371804 w 8289483"/>
              <a:gd name="connsiteY6" fmla="*/ 614963 h 5685447"/>
              <a:gd name="connsiteX7" fmla="*/ 2130265 w 8289483"/>
              <a:gd name="connsiteY7" fmla="*/ 202981 h 5685447"/>
              <a:gd name="connsiteX0" fmla="*/ 2431715 w 8289483"/>
              <a:gd name="connsiteY0" fmla="*/ 184693 h 5576725"/>
              <a:gd name="connsiteX1" fmla="*/ 7757342 w 8289483"/>
              <a:gd name="connsiteY1" fmla="*/ 345467 h 5576725"/>
              <a:gd name="connsiteX2" fmla="*/ 7676955 w 8289483"/>
              <a:gd name="connsiteY2" fmla="*/ 2998232 h 5576725"/>
              <a:gd name="connsiteX3" fmla="*/ 4009307 w 8289483"/>
              <a:gd name="connsiteY3" fmla="*/ 2947990 h 5576725"/>
              <a:gd name="connsiteX4" fmla="*/ 3989210 w 8289483"/>
              <a:gd name="connsiteY4" fmla="*/ 5239015 h 5576725"/>
              <a:gd name="connsiteX5" fmla="*/ 432094 w 8289483"/>
              <a:gd name="connsiteY5" fmla="*/ 5058144 h 5576725"/>
              <a:gd name="connsiteX6" fmla="*/ 371804 w 8289483"/>
              <a:gd name="connsiteY6" fmla="*/ 506241 h 5576725"/>
              <a:gd name="connsiteX7" fmla="*/ 1235961 w 8289483"/>
              <a:gd name="connsiteY7" fmla="*/ 295226 h 5576725"/>
              <a:gd name="connsiteX0" fmla="*/ 2431715 w 8289483"/>
              <a:gd name="connsiteY0" fmla="*/ 167650 h 5559682"/>
              <a:gd name="connsiteX1" fmla="*/ 7757342 w 8289483"/>
              <a:gd name="connsiteY1" fmla="*/ 328424 h 5559682"/>
              <a:gd name="connsiteX2" fmla="*/ 7676955 w 8289483"/>
              <a:gd name="connsiteY2" fmla="*/ 2981189 h 5559682"/>
              <a:gd name="connsiteX3" fmla="*/ 4009307 w 8289483"/>
              <a:gd name="connsiteY3" fmla="*/ 2930947 h 5559682"/>
              <a:gd name="connsiteX4" fmla="*/ 3989210 w 8289483"/>
              <a:gd name="connsiteY4" fmla="*/ 5221972 h 5559682"/>
              <a:gd name="connsiteX5" fmla="*/ 432094 w 8289483"/>
              <a:gd name="connsiteY5" fmla="*/ 5041101 h 5559682"/>
              <a:gd name="connsiteX6" fmla="*/ 371804 w 8289483"/>
              <a:gd name="connsiteY6" fmla="*/ 489198 h 5559682"/>
              <a:gd name="connsiteX7" fmla="*/ 1235961 w 8289483"/>
              <a:gd name="connsiteY7" fmla="*/ 278183 h 5559682"/>
              <a:gd name="connsiteX0" fmla="*/ 2515960 w 8373728"/>
              <a:gd name="connsiteY0" fmla="*/ 167650 h 5494859"/>
              <a:gd name="connsiteX1" fmla="*/ 7841587 w 8373728"/>
              <a:gd name="connsiteY1" fmla="*/ 328424 h 5494859"/>
              <a:gd name="connsiteX2" fmla="*/ 7761200 w 8373728"/>
              <a:gd name="connsiteY2" fmla="*/ 2981189 h 5494859"/>
              <a:gd name="connsiteX3" fmla="*/ 4093552 w 8373728"/>
              <a:gd name="connsiteY3" fmla="*/ 2930947 h 5494859"/>
              <a:gd name="connsiteX4" fmla="*/ 4073455 w 8373728"/>
              <a:gd name="connsiteY4" fmla="*/ 5221972 h 5494859"/>
              <a:gd name="connsiteX5" fmla="*/ 516339 w 8373728"/>
              <a:gd name="connsiteY5" fmla="*/ 5041101 h 5494859"/>
              <a:gd name="connsiteX6" fmla="*/ 315372 w 8373728"/>
              <a:gd name="connsiteY6" fmla="*/ 1534227 h 5494859"/>
              <a:gd name="connsiteX7" fmla="*/ 1320206 w 8373728"/>
              <a:gd name="connsiteY7" fmla="*/ 278183 h 5494859"/>
              <a:gd name="connsiteX0" fmla="*/ 2515960 w 8373728"/>
              <a:gd name="connsiteY0" fmla="*/ 167650 h 5494859"/>
              <a:gd name="connsiteX1" fmla="*/ 7841587 w 8373728"/>
              <a:gd name="connsiteY1" fmla="*/ 328424 h 5494859"/>
              <a:gd name="connsiteX2" fmla="*/ 7761200 w 8373728"/>
              <a:gd name="connsiteY2" fmla="*/ 2981189 h 5494859"/>
              <a:gd name="connsiteX3" fmla="*/ 4093552 w 8373728"/>
              <a:gd name="connsiteY3" fmla="*/ 2930947 h 5494859"/>
              <a:gd name="connsiteX4" fmla="*/ 4073455 w 8373728"/>
              <a:gd name="connsiteY4" fmla="*/ 5221972 h 5494859"/>
              <a:gd name="connsiteX5" fmla="*/ 516339 w 8373728"/>
              <a:gd name="connsiteY5" fmla="*/ 5041101 h 5494859"/>
              <a:gd name="connsiteX6" fmla="*/ 315372 w 8373728"/>
              <a:gd name="connsiteY6" fmla="*/ 1534227 h 5494859"/>
              <a:gd name="connsiteX7" fmla="*/ 1320206 w 8373728"/>
              <a:gd name="connsiteY7" fmla="*/ 278183 h 5494859"/>
              <a:gd name="connsiteX0" fmla="*/ 2376867 w 8234635"/>
              <a:gd name="connsiteY0" fmla="*/ 167650 h 5494859"/>
              <a:gd name="connsiteX1" fmla="*/ 7702494 w 8234635"/>
              <a:gd name="connsiteY1" fmla="*/ 328424 h 5494859"/>
              <a:gd name="connsiteX2" fmla="*/ 7622107 w 8234635"/>
              <a:gd name="connsiteY2" fmla="*/ 2981189 h 5494859"/>
              <a:gd name="connsiteX3" fmla="*/ 3954459 w 8234635"/>
              <a:gd name="connsiteY3" fmla="*/ 2930947 h 5494859"/>
              <a:gd name="connsiteX4" fmla="*/ 3934362 w 8234635"/>
              <a:gd name="connsiteY4" fmla="*/ 5221972 h 5494859"/>
              <a:gd name="connsiteX5" fmla="*/ 377246 w 8234635"/>
              <a:gd name="connsiteY5" fmla="*/ 5041101 h 5494859"/>
              <a:gd name="connsiteX6" fmla="*/ 176279 w 8234635"/>
              <a:gd name="connsiteY6" fmla="*/ 1534227 h 5494859"/>
              <a:gd name="connsiteX7" fmla="*/ 1181113 w 8234635"/>
              <a:gd name="connsiteY7" fmla="*/ 278183 h 5494859"/>
              <a:gd name="connsiteX0" fmla="*/ 2376867 w 8234635"/>
              <a:gd name="connsiteY0" fmla="*/ 167650 h 5494859"/>
              <a:gd name="connsiteX1" fmla="*/ 7702494 w 8234635"/>
              <a:gd name="connsiteY1" fmla="*/ 328424 h 5494859"/>
              <a:gd name="connsiteX2" fmla="*/ 7622107 w 8234635"/>
              <a:gd name="connsiteY2" fmla="*/ 2981189 h 5494859"/>
              <a:gd name="connsiteX3" fmla="*/ 3954459 w 8234635"/>
              <a:gd name="connsiteY3" fmla="*/ 2930947 h 5494859"/>
              <a:gd name="connsiteX4" fmla="*/ 3934362 w 8234635"/>
              <a:gd name="connsiteY4" fmla="*/ 5221972 h 5494859"/>
              <a:gd name="connsiteX5" fmla="*/ 377246 w 8234635"/>
              <a:gd name="connsiteY5" fmla="*/ 5041101 h 5494859"/>
              <a:gd name="connsiteX6" fmla="*/ 176279 w 8234635"/>
              <a:gd name="connsiteY6" fmla="*/ 1534227 h 5494859"/>
              <a:gd name="connsiteX7" fmla="*/ 1171064 w 8234635"/>
              <a:gd name="connsiteY7" fmla="*/ 67168 h 5494859"/>
              <a:gd name="connsiteX0" fmla="*/ 1191161 w 8317941"/>
              <a:gd name="connsiteY0" fmla="*/ 130869 h 5558561"/>
              <a:gd name="connsiteX1" fmla="*/ 7702494 w 8317941"/>
              <a:gd name="connsiteY1" fmla="*/ 392126 h 5558561"/>
              <a:gd name="connsiteX2" fmla="*/ 7622107 w 8317941"/>
              <a:gd name="connsiteY2" fmla="*/ 3044891 h 5558561"/>
              <a:gd name="connsiteX3" fmla="*/ 3954459 w 8317941"/>
              <a:gd name="connsiteY3" fmla="*/ 2994649 h 5558561"/>
              <a:gd name="connsiteX4" fmla="*/ 3934362 w 8317941"/>
              <a:gd name="connsiteY4" fmla="*/ 5285674 h 5558561"/>
              <a:gd name="connsiteX5" fmla="*/ 377246 w 8317941"/>
              <a:gd name="connsiteY5" fmla="*/ 5104803 h 5558561"/>
              <a:gd name="connsiteX6" fmla="*/ 176279 w 8317941"/>
              <a:gd name="connsiteY6" fmla="*/ 1597929 h 5558561"/>
              <a:gd name="connsiteX7" fmla="*/ 1171064 w 8317941"/>
              <a:gd name="connsiteY7" fmla="*/ 130870 h 5558561"/>
              <a:gd name="connsiteX0" fmla="*/ 1191161 w 8317941"/>
              <a:gd name="connsiteY0" fmla="*/ 63984 h 5491676"/>
              <a:gd name="connsiteX1" fmla="*/ 7702494 w 8317941"/>
              <a:gd name="connsiteY1" fmla="*/ 325241 h 5491676"/>
              <a:gd name="connsiteX2" fmla="*/ 7622107 w 8317941"/>
              <a:gd name="connsiteY2" fmla="*/ 2978006 h 5491676"/>
              <a:gd name="connsiteX3" fmla="*/ 3954459 w 8317941"/>
              <a:gd name="connsiteY3" fmla="*/ 2927764 h 5491676"/>
              <a:gd name="connsiteX4" fmla="*/ 3934362 w 8317941"/>
              <a:gd name="connsiteY4" fmla="*/ 5218789 h 5491676"/>
              <a:gd name="connsiteX5" fmla="*/ 377246 w 8317941"/>
              <a:gd name="connsiteY5" fmla="*/ 5037918 h 5491676"/>
              <a:gd name="connsiteX6" fmla="*/ 176279 w 8317941"/>
              <a:gd name="connsiteY6" fmla="*/ 1531044 h 5491676"/>
              <a:gd name="connsiteX7" fmla="*/ 1171064 w 8317941"/>
              <a:gd name="connsiteY7" fmla="*/ 63985 h 5491676"/>
              <a:gd name="connsiteX0" fmla="*/ 1191161 w 8287308"/>
              <a:gd name="connsiteY0" fmla="*/ 45708 h 5473400"/>
              <a:gd name="connsiteX1" fmla="*/ 7702494 w 8287308"/>
              <a:gd name="connsiteY1" fmla="*/ 306965 h 5473400"/>
              <a:gd name="connsiteX2" fmla="*/ 7551769 w 8287308"/>
              <a:gd name="connsiteY2" fmla="*/ 2628134 h 5473400"/>
              <a:gd name="connsiteX3" fmla="*/ 3954459 w 8287308"/>
              <a:gd name="connsiteY3" fmla="*/ 2909488 h 5473400"/>
              <a:gd name="connsiteX4" fmla="*/ 3934362 w 8287308"/>
              <a:gd name="connsiteY4" fmla="*/ 5200513 h 5473400"/>
              <a:gd name="connsiteX5" fmla="*/ 377246 w 8287308"/>
              <a:gd name="connsiteY5" fmla="*/ 5019642 h 5473400"/>
              <a:gd name="connsiteX6" fmla="*/ 176279 w 8287308"/>
              <a:gd name="connsiteY6" fmla="*/ 1512768 h 5473400"/>
              <a:gd name="connsiteX7" fmla="*/ 1171064 w 8287308"/>
              <a:gd name="connsiteY7" fmla="*/ 45709 h 5473400"/>
              <a:gd name="connsiteX0" fmla="*/ 1191161 w 8193292"/>
              <a:gd name="connsiteY0" fmla="*/ 45708 h 5473400"/>
              <a:gd name="connsiteX1" fmla="*/ 7702494 w 8193292"/>
              <a:gd name="connsiteY1" fmla="*/ 306965 h 5473400"/>
              <a:gd name="connsiteX2" fmla="*/ 7551769 w 8193292"/>
              <a:gd name="connsiteY2" fmla="*/ 2628134 h 5473400"/>
              <a:gd name="connsiteX3" fmla="*/ 3954459 w 8193292"/>
              <a:gd name="connsiteY3" fmla="*/ 2909488 h 5473400"/>
              <a:gd name="connsiteX4" fmla="*/ 3934362 w 8193292"/>
              <a:gd name="connsiteY4" fmla="*/ 5200513 h 5473400"/>
              <a:gd name="connsiteX5" fmla="*/ 377246 w 8193292"/>
              <a:gd name="connsiteY5" fmla="*/ 5019642 h 5473400"/>
              <a:gd name="connsiteX6" fmla="*/ 176279 w 8193292"/>
              <a:gd name="connsiteY6" fmla="*/ 1512768 h 5473400"/>
              <a:gd name="connsiteX7" fmla="*/ 1171064 w 8193292"/>
              <a:gd name="connsiteY7" fmla="*/ 45709 h 5473400"/>
              <a:gd name="connsiteX0" fmla="*/ 1191161 w 8103413"/>
              <a:gd name="connsiteY0" fmla="*/ 198363 h 5626055"/>
              <a:gd name="connsiteX1" fmla="*/ 7421140 w 8103413"/>
              <a:gd name="connsiteY1" fmla="*/ 198363 h 5626055"/>
              <a:gd name="connsiteX2" fmla="*/ 7551769 w 8103413"/>
              <a:gd name="connsiteY2" fmla="*/ 2780789 h 5626055"/>
              <a:gd name="connsiteX3" fmla="*/ 3954459 w 8103413"/>
              <a:gd name="connsiteY3" fmla="*/ 3062143 h 5626055"/>
              <a:gd name="connsiteX4" fmla="*/ 3934362 w 8103413"/>
              <a:gd name="connsiteY4" fmla="*/ 5353168 h 5626055"/>
              <a:gd name="connsiteX5" fmla="*/ 377246 w 8103413"/>
              <a:gd name="connsiteY5" fmla="*/ 5172297 h 5626055"/>
              <a:gd name="connsiteX6" fmla="*/ 176279 w 8103413"/>
              <a:gd name="connsiteY6" fmla="*/ 1665423 h 5626055"/>
              <a:gd name="connsiteX7" fmla="*/ 1171064 w 8103413"/>
              <a:gd name="connsiteY7" fmla="*/ 198364 h 5626055"/>
              <a:gd name="connsiteX0" fmla="*/ 1191161 w 8107416"/>
              <a:gd name="connsiteY0" fmla="*/ 287621 h 5715313"/>
              <a:gd name="connsiteX1" fmla="*/ 7421140 w 8107416"/>
              <a:gd name="connsiteY1" fmla="*/ 287621 h 5715313"/>
              <a:gd name="connsiteX2" fmla="*/ 7551769 w 8107416"/>
              <a:gd name="connsiteY2" fmla="*/ 2870047 h 5715313"/>
              <a:gd name="connsiteX3" fmla="*/ 3954459 w 8107416"/>
              <a:gd name="connsiteY3" fmla="*/ 3151401 h 5715313"/>
              <a:gd name="connsiteX4" fmla="*/ 3934362 w 8107416"/>
              <a:gd name="connsiteY4" fmla="*/ 5442426 h 5715313"/>
              <a:gd name="connsiteX5" fmla="*/ 377246 w 8107416"/>
              <a:gd name="connsiteY5" fmla="*/ 5261555 h 5715313"/>
              <a:gd name="connsiteX6" fmla="*/ 176279 w 8107416"/>
              <a:gd name="connsiteY6" fmla="*/ 1754681 h 5715313"/>
              <a:gd name="connsiteX7" fmla="*/ 1171064 w 8107416"/>
              <a:gd name="connsiteY7" fmla="*/ 287622 h 5715313"/>
              <a:gd name="connsiteX0" fmla="*/ 1191161 w 8348490"/>
              <a:gd name="connsiteY0" fmla="*/ 171400 h 5599092"/>
              <a:gd name="connsiteX1" fmla="*/ 7782881 w 8348490"/>
              <a:gd name="connsiteY1" fmla="*/ 342222 h 5599092"/>
              <a:gd name="connsiteX2" fmla="*/ 7551769 w 8348490"/>
              <a:gd name="connsiteY2" fmla="*/ 2753826 h 5599092"/>
              <a:gd name="connsiteX3" fmla="*/ 3954459 w 8348490"/>
              <a:gd name="connsiteY3" fmla="*/ 3035180 h 5599092"/>
              <a:gd name="connsiteX4" fmla="*/ 3934362 w 8348490"/>
              <a:gd name="connsiteY4" fmla="*/ 5326205 h 5599092"/>
              <a:gd name="connsiteX5" fmla="*/ 377246 w 8348490"/>
              <a:gd name="connsiteY5" fmla="*/ 5145334 h 5599092"/>
              <a:gd name="connsiteX6" fmla="*/ 176279 w 8348490"/>
              <a:gd name="connsiteY6" fmla="*/ 1638460 h 5599092"/>
              <a:gd name="connsiteX7" fmla="*/ 1171064 w 8348490"/>
              <a:gd name="connsiteY7" fmla="*/ 171401 h 5599092"/>
              <a:gd name="connsiteX0" fmla="*/ 1191161 w 7950378"/>
              <a:gd name="connsiteY0" fmla="*/ 236100 h 5663792"/>
              <a:gd name="connsiteX1" fmla="*/ 7782881 w 7950378"/>
              <a:gd name="connsiteY1" fmla="*/ 406922 h 5663792"/>
              <a:gd name="connsiteX2" fmla="*/ 7551769 w 7950378"/>
              <a:gd name="connsiteY2" fmla="*/ 2818526 h 5663792"/>
              <a:gd name="connsiteX3" fmla="*/ 3954459 w 7950378"/>
              <a:gd name="connsiteY3" fmla="*/ 3099880 h 5663792"/>
              <a:gd name="connsiteX4" fmla="*/ 3934362 w 7950378"/>
              <a:gd name="connsiteY4" fmla="*/ 5390905 h 5663792"/>
              <a:gd name="connsiteX5" fmla="*/ 377246 w 7950378"/>
              <a:gd name="connsiteY5" fmla="*/ 5210034 h 5663792"/>
              <a:gd name="connsiteX6" fmla="*/ 176279 w 7950378"/>
              <a:gd name="connsiteY6" fmla="*/ 1703160 h 5663792"/>
              <a:gd name="connsiteX7" fmla="*/ 1171064 w 7950378"/>
              <a:gd name="connsiteY7" fmla="*/ 236101 h 5663792"/>
              <a:gd name="connsiteX0" fmla="*/ 1191161 w 7991660"/>
              <a:gd name="connsiteY0" fmla="*/ 68782 h 5496474"/>
              <a:gd name="connsiteX1" fmla="*/ 7782881 w 7991660"/>
              <a:gd name="connsiteY1" fmla="*/ 239604 h 5496474"/>
              <a:gd name="connsiteX2" fmla="*/ 7551769 w 7991660"/>
              <a:gd name="connsiteY2" fmla="*/ 2651208 h 5496474"/>
              <a:gd name="connsiteX3" fmla="*/ 3954459 w 7991660"/>
              <a:gd name="connsiteY3" fmla="*/ 2932562 h 5496474"/>
              <a:gd name="connsiteX4" fmla="*/ 3934362 w 7991660"/>
              <a:gd name="connsiteY4" fmla="*/ 5223587 h 5496474"/>
              <a:gd name="connsiteX5" fmla="*/ 377246 w 7991660"/>
              <a:gd name="connsiteY5" fmla="*/ 5042716 h 5496474"/>
              <a:gd name="connsiteX6" fmla="*/ 176279 w 7991660"/>
              <a:gd name="connsiteY6" fmla="*/ 1535842 h 5496474"/>
              <a:gd name="connsiteX7" fmla="*/ 1171064 w 7991660"/>
              <a:gd name="connsiteY7" fmla="*/ 68783 h 5496474"/>
              <a:gd name="connsiteX0" fmla="*/ 1177163 w 7977662"/>
              <a:gd name="connsiteY0" fmla="*/ 68782 h 5514792"/>
              <a:gd name="connsiteX1" fmla="*/ 7768883 w 7977662"/>
              <a:gd name="connsiteY1" fmla="*/ 239604 h 5514792"/>
              <a:gd name="connsiteX2" fmla="*/ 7537771 w 7977662"/>
              <a:gd name="connsiteY2" fmla="*/ 2651208 h 5514792"/>
              <a:gd name="connsiteX3" fmla="*/ 3940461 w 7977662"/>
              <a:gd name="connsiteY3" fmla="*/ 2932562 h 5514792"/>
              <a:gd name="connsiteX4" fmla="*/ 3709349 w 7977662"/>
              <a:gd name="connsiteY4" fmla="*/ 5253732 h 5514792"/>
              <a:gd name="connsiteX5" fmla="*/ 363248 w 7977662"/>
              <a:gd name="connsiteY5" fmla="*/ 5042716 h 5514792"/>
              <a:gd name="connsiteX6" fmla="*/ 162281 w 7977662"/>
              <a:gd name="connsiteY6" fmla="*/ 1535842 h 5514792"/>
              <a:gd name="connsiteX7" fmla="*/ 1157066 w 7977662"/>
              <a:gd name="connsiteY7" fmla="*/ 68783 h 5514792"/>
              <a:gd name="connsiteX0" fmla="*/ 1177163 w 7977662"/>
              <a:gd name="connsiteY0" fmla="*/ 68782 h 5448450"/>
              <a:gd name="connsiteX1" fmla="*/ 7768883 w 7977662"/>
              <a:gd name="connsiteY1" fmla="*/ 239604 h 5448450"/>
              <a:gd name="connsiteX2" fmla="*/ 7537771 w 7977662"/>
              <a:gd name="connsiteY2" fmla="*/ 2651208 h 5448450"/>
              <a:gd name="connsiteX3" fmla="*/ 3940461 w 7977662"/>
              <a:gd name="connsiteY3" fmla="*/ 2932562 h 5448450"/>
              <a:gd name="connsiteX4" fmla="*/ 3709349 w 7977662"/>
              <a:gd name="connsiteY4" fmla="*/ 5253732 h 5448450"/>
              <a:gd name="connsiteX5" fmla="*/ 363248 w 7977662"/>
              <a:gd name="connsiteY5" fmla="*/ 5042716 h 5448450"/>
              <a:gd name="connsiteX6" fmla="*/ 162281 w 7977662"/>
              <a:gd name="connsiteY6" fmla="*/ 1535842 h 5448450"/>
              <a:gd name="connsiteX7" fmla="*/ 1157066 w 7977662"/>
              <a:gd name="connsiteY7" fmla="*/ 68783 h 5448450"/>
              <a:gd name="connsiteX0" fmla="*/ 1177163 w 7977662"/>
              <a:gd name="connsiteY0" fmla="*/ 68782 h 5426543"/>
              <a:gd name="connsiteX1" fmla="*/ 7768883 w 7977662"/>
              <a:gd name="connsiteY1" fmla="*/ 239604 h 5426543"/>
              <a:gd name="connsiteX2" fmla="*/ 7537771 w 7977662"/>
              <a:gd name="connsiteY2" fmla="*/ 2651208 h 5426543"/>
              <a:gd name="connsiteX3" fmla="*/ 3940461 w 7977662"/>
              <a:gd name="connsiteY3" fmla="*/ 2932562 h 5426543"/>
              <a:gd name="connsiteX4" fmla="*/ 3709349 w 7977662"/>
              <a:gd name="connsiteY4" fmla="*/ 5253732 h 5426543"/>
              <a:gd name="connsiteX5" fmla="*/ 363248 w 7977662"/>
              <a:gd name="connsiteY5" fmla="*/ 5042716 h 5426543"/>
              <a:gd name="connsiteX6" fmla="*/ 162281 w 7977662"/>
              <a:gd name="connsiteY6" fmla="*/ 1535842 h 5426543"/>
              <a:gd name="connsiteX7" fmla="*/ 1157066 w 7977662"/>
              <a:gd name="connsiteY7" fmla="*/ 68783 h 5426543"/>
              <a:gd name="connsiteX0" fmla="*/ 1185135 w 7985634"/>
              <a:gd name="connsiteY0" fmla="*/ 68782 h 5414791"/>
              <a:gd name="connsiteX1" fmla="*/ 7776855 w 7985634"/>
              <a:gd name="connsiteY1" fmla="*/ 239604 h 5414791"/>
              <a:gd name="connsiteX2" fmla="*/ 7545743 w 7985634"/>
              <a:gd name="connsiteY2" fmla="*/ 2651208 h 5414791"/>
              <a:gd name="connsiteX3" fmla="*/ 3948433 w 7985634"/>
              <a:gd name="connsiteY3" fmla="*/ 2932562 h 5414791"/>
              <a:gd name="connsiteX4" fmla="*/ 3717321 w 7985634"/>
              <a:gd name="connsiteY4" fmla="*/ 5253732 h 5414791"/>
              <a:gd name="connsiteX5" fmla="*/ 371220 w 7985634"/>
              <a:gd name="connsiteY5" fmla="*/ 5042716 h 5414791"/>
              <a:gd name="connsiteX6" fmla="*/ 170253 w 7985634"/>
              <a:gd name="connsiteY6" fmla="*/ 1535842 h 5414791"/>
              <a:gd name="connsiteX7" fmla="*/ 1165038 w 7985634"/>
              <a:gd name="connsiteY7" fmla="*/ 68783 h 5414791"/>
              <a:gd name="connsiteX0" fmla="*/ 1259643 w 8060142"/>
              <a:gd name="connsiteY0" fmla="*/ 68782 h 5431161"/>
              <a:gd name="connsiteX1" fmla="*/ 7851363 w 8060142"/>
              <a:gd name="connsiteY1" fmla="*/ 239604 h 5431161"/>
              <a:gd name="connsiteX2" fmla="*/ 7620251 w 8060142"/>
              <a:gd name="connsiteY2" fmla="*/ 2651208 h 5431161"/>
              <a:gd name="connsiteX3" fmla="*/ 4022941 w 8060142"/>
              <a:gd name="connsiteY3" fmla="*/ 2932562 h 5431161"/>
              <a:gd name="connsiteX4" fmla="*/ 3791829 w 8060142"/>
              <a:gd name="connsiteY4" fmla="*/ 5253732 h 5431161"/>
              <a:gd name="connsiteX5" fmla="*/ 445728 w 8060142"/>
              <a:gd name="connsiteY5" fmla="*/ 5042716 h 5431161"/>
              <a:gd name="connsiteX6" fmla="*/ 104084 w 8060142"/>
              <a:gd name="connsiteY6" fmla="*/ 1465503 h 5431161"/>
              <a:gd name="connsiteX7" fmla="*/ 1239546 w 8060142"/>
              <a:gd name="connsiteY7" fmla="*/ 68783 h 5431161"/>
              <a:gd name="connsiteX0" fmla="*/ 1226663 w 8027162"/>
              <a:gd name="connsiteY0" fmla="*/ 68782 h 5431161"/>
              <a:gd name="connsiteX1" fmla="*/ 7818383 w 8027162"/>
              <a:gd name="connsiteY1" fmla="*/ 239604 h 5431161"/>
              <a:gd name="connsiteX2" fmla="*/ 7587271 w 8027162"/>
              <a:gd name="connsiteY2" fmla="*/ 2651208 h 5431161"/>
              <a:gd name="connsiteX3" fmla="*/ 3989961 w 8027162"/>
              <a:gd name="connsiteY3" fmla="*/ 2932562 h 5431161"/>
              <a:gd name="connsiteX4" fmla="*/ 3758849 w 8027162"/>
              <a:gd name="connsiteY4" fmla="*/ 5253732 h 5431161"/>
              <a:gd name="connsiteX5" fmla="*/ 412748 w 8027162"/>
              <a:gd name="connsiteY5" fmla="*/ 5042716 h 5431161"/>
              <a:gd name="connsiteX6" fmla="*/ 71104 w 8027162"/>
              <a:gd name="connsiteY6" fmla="*/ 1465503 h 5431161"/>
              <a:gd name="connsiteX7" fmla="*/ 1206566 w 8027162"/>
              <a:gd name="connsiteY7" fmla="*/ 68783 h 5431161"/>
              <a:gd name="connsiteX0" fmla="*/ 1226663 w 8027162"/>
              <a:gd name="connsiteY0" fmla="*/ 68782 h 5431161"/>
              <a:gd name="connsiteX1" fmla="*/ 7818383 w 8027162"/>
              <a:gd name="connsiteY1" fmla="*/ 239604 h 5431161"/>
              <a:gd name="connsiteX2" fmla="*/ 7587271 w 8027162"/>
              <a:gd name="connsiteY2" fmla="*/ 2651208 h 5431161"/>
              <a:gd name="connsiteX3" fmla="*/ 3989961 w 8027162"/>
              <a:gd name="connsiteY3" fmla="*/ 2932562 h 5431161"/>
              <a:gd name="connsiteX4" fmla="*/ 3758849 w 8027162"/>
              <a:gd name="connsiteY4" fmla="*/ 5253732 h 5431161"/>
              <a:gd name="connsiteX5" fmla="*/ 412748 w 8027162"/>
              <a:gd name="connsiteY5" fmla="*/ 5042716 h 5431161"/>
              <a:gd name="connsiteX6" fmla="*/ 71104 w 8027162"/>
              <a:gd name="connsiteY6" fmla="*/ 1465503 h 5431161"/>
              <a:gd name="connsiteX7" fmla="*/ 1236711 w 8027162"/>
              <a:gd name="connsiteY7" fmla="*/ 68783 h 5431161"/>
              <a:gd name="connsiteX0" fmla="*/ 1226663 w 8027162"/>
              <a:gd name="connsiteY0" fmla="*/ 68782 h 5431161"/>
              <a:gd name="connsiteX1" fmla="*/ 7818383 w 8027162"/>
              <a:gd name="connsiteY1" fmla="*/ 239604 h 5431161"/>
              <a:gd name="connsiteX2" fmla="*/ 7587271 w 8027162"/>
              <a:gd name="connsiteY2" fmla="*/ 2651208 h 5431161"/>
              <a:gd name="connsiteX3" fmla="*/ 3989961 w 8027162"/>
              <a:gd name="connsiteY3" fmla="*/ 2932562 h 5431161"/>
              <a:gd name="connsiteX4" fmla="*/ 3758849 w 8027162"/>
              <a:gd name="connsiteY4" fmla="*/ 5253732 h 5431161"/>
              <a:gd name="connsiteX5" fmla="*/ 412748 w 8027162"/>
              <a:gd name="connsiteY5" fmla="*/ 5042716 h 5431161"/>
              <a:gd name="connsiteX6" fmla="*/ 71104 w 8027162"/>
              <a:gd name="connsiteY6" fmla="*/ 1465503 h 5431161"/>
              <a:gd name="connsiteX7" fmla="*/ 1236711 w 8027162"/>
              <a:gd name="connsiteY7" fmla="*/ 68783 h 5431161"/>
              <a:gd name="connsiteX0" fmla="*/ 1239282 w 8039781"/>
              <a:gd name="connsiteY0" fmla="*/ 68782 h 5404512"/>
              <a:gd name="connsiteX1" fmla="*/ 7831002 w 8039781"/>
              <a:gd name="connsiteY1" fmla="*/ 239604 h 5404512"/>
              <a:gd name="connsiteX2" fmla="*/ 7599890 w 8039781"/>
              <a:gd name="connsiteY2" fmla="*/ 2651208 h 5404512"/>
              <a:gd name="connsiteX3" fmla="*/ 4002580 w 8039781"/>
              <a:gd name="connsiteY3" fmla="*/ 2932562 h 5404512"/>
              <a:gd name="connsiteX4" fmla="*/ 3771468 w 8039781"/>
              <a:gd name="connsiteY4" fmla="*/ 5253732 h 5404512"/>
              <a:gd name="connsiteX5" fmla="*/ 425367 w 8039781"/>
              <a:gd name="connsiteY5" fmla="*/ 5042716 h 5404512"/>
              <a:gd name="connsiteX6" fmla="*/ 63626 w 8039781"/>
              <a:gd name="connsiteY6" fmla="*/ 1877485 h 5404512"/>
              <a:gd name="connsiteX7" fmla="*/ 1249330 w 8039781"/>
              <a:gd name="connsiteY7" fmla="*/ 68783 h 5404512"/>
              <a:gd name="connsiteX0" fmla="*/ 1227038 w 8027537"/>
              <a:gd name="connsiteY0" fmla="*/ 68782 h 5421583"/>
              <a:gd name="connsiteX1" fmla="*/ 7818758 w 8027537"/>
              <a:gd name="connsiteY1" fmla="*/ 239604 h 5421583"/>
              <a:gd name="connsiteX2" fmla="*/ 7587646 w 8027537"/>
              <a:gd name="connsiteY2" fmla="*/ 2651208 h 5421583"/>
              <a:gd name="connsiteX3" fmla="*/ 3990336 w 8027537"/>
              <a:gd name="connsiteY3" fmla="*/ 2932562 h 5421583"/>
              <a:gd name="connsiteX4" fmla="*/ 3528112 w 8027537"/>
              <a:gd name="connsiteY4" fmla="*/ 5283877 h 5421583"/>
              <a:gd name="connsiteX5" fmla="*/ 413123 w 8027537"/>
              <a:gd name="connsiteY5" fmla="*/ 5042716 h 5421583"/>
              <a:gd name="connsiteX6" fmla="*/ 51382 w 8027537"/>
              <a:gd name="connsiteY6" fmla="*/ 1877485 h 5421583"/>
              <a:gd name="connsiteX7" fmla="*/ 1237086 w 8027537"/>
              <a:gd name="connsiteY7" fmla="*/ 68783 h 5421583"/>
              <a:gd name="connsiteX0" fmla="*/ 1188806 w 7989305"/>
              <a:gd name="connsiteY0" fmla="*/ 68782 h 5417326"/>
              <a:gd name="connsiteX1" fmla="*/ 7780526 w 7989305"/>
              <a:gd name="connsiteY1" fmla="*/ 239604 h 5417326"/>
              <a:gd name="connsiteX2" fmla="*/ 7549414 w 7989305"/>
              <a:gd name="connsiteY2" fmla="*/ 2651208 h 5417326"/>
              <a:gd name="connsiteX3" fmla="*/ 3952104 w 7989305"/>
              <a:gd name="connsiteY3" fmla="*/ 2932562 h 5417326"/>
              <a:gd name="connsiteX4" fmla="*/ 3489880 w 7989305"/>
              <a:gd name="connsiteY4" fmla="*/ 5283877 h 5417326"/>
              <a:gd name="connsiteX5" fmla="*/ 374891 w 7989305"/>
              <a:gd name="connsiteY5" fmla="*/ 5042716 h 5417326"/>
              <a:gd name="connsiteX6" fmla="*/ 73440 w 7989305"/>
              <a:gd name="connsiteY6" fmla="*/ 1947823 h 5417326"/>
              <a:gd name="connsiteX7" fmla="*/ 1198854 w 7989305"/>
              <a:gd name="connsiteY7" fmla="*/ 68783 h 5417326"/>
              <a:gd name="connsiteX0" fmla="*/ 1188806 w 7989305"/>
              <a:gd name="connsiteY0" fmla="*/ 68782 h 5417326"/>
              <a:gd name="connsiteX1" fmla="*/ 7780526 w 7989305"/>
              <a:gd name="connsiteY1" fmla="*/ 239604 h 5417326"/>
              <a:gd name="connsiteX2" fmla="*/ 7549414 w 7989305"/>
              <a:gd name="connsiteY2" fmla="*/ 2651208 h 5417326"/>
              <a:gd name="connsiteX3" fmla="*/ 3952104 w 7989305"/>
              <a:gd name="connsiteY3" fmla="*/ 2932562 h 5417326"/>
              <a:gd name="connsiteX4" fmla="*/ 3489880 w 7989305"/>
              <a:gd name="connsiteY4" fmla="*/ 5283877 h 5417326"/>
              <a:gd name="connsiteX5" fmla="*/ 374891 w 7989305"/>
              <a:gd name="connsiteY5" fmla="*/ 5042716 h 5417326"/>
              <a:gd name="connsiteX6" fmla="*/ 73440 w 7989305"/>
              <a:gd name="connsiteY6" fmla="*/ 1947823 h 5417326"/>
              <a:gd name="connsiteX7" fmla="*/ 1198854 w 7989305"/>
              <a:gd name="connsiteY7" fmla="*/ 68783 h 541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9305" h="5417326">
                <a:moveTo>
                  <a:pt x="1188806" y="68782"/>
                </a:moveTo>
                <a:cubicBezTo>
                  <a:pt x="4100316" y="37800"/>
                  <a:pt x="7554438" y="-140559"/>
                  <a:pt x="7780526" y="239604"/>
                </a:cubicBezTo>
                <a:cubicBezTo>
                  <a:pt x="8006614" y="619767"/>
                  <a:pt x="8187484" y="2202382"/>
                  <a:pt x="7549414" y="2651208"/>
                </a:cubicBezTo>
                <a:cubicBezTo>
                  <a:pt x="6911344" y="3100034"/>
                  <a:pt x="4628693" y="2493784"/>
                  <a:pt x="3952104" y="2932562"/>
                </a:cubicBezTo>
                <a:cubicBezTo>
                  <a:pt x="3275515" y="3371340"/>
                  <a:pt x="3995647" y="5163297"/>
                  <a:pt x="3489880" y="5283877"/>
                </a:cubicBezTo>
                <a:cubicBezTo>
                  <a:pt x="2984113" y="5404457"/>
                  <a:pt x="944298" y="5598725"/>
                  <a:pt x="374891" y="5042716"/>
                </a:cubicBezTo>
                <a:cubicBezTo>
                  <a:pt x="-194516" y="4486707"/>
                  <a:pt x="46645" y="4022809"/>
                  <a:pt x="73440" y="1947823"/>
                </a:cubicBezTo>
                <a:cubicBezTo>
                  <a:pt x="110285" y="636514"/>
                  <a:pt x="-5273" y="21890"/>
                  <a:pt x="1198854" y="68783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671B844-AF88-BCB6-3038-92CE6D524B29}"/>
              </a:ext>
            </a:extLst>
          </p:cNvPr>
          <p:cNvSpPr/>
          <p:nvPr/>
        </p:nvSpPr>
        <p:spPr>
          <a:xfrm>
            <a:off x="4354942" y="3867080"/>
            <a:ext cx="4250009" cy="2657508"/>
          </a:xfrm>
          <a:custGeom>
            <a:avLst/>
            <a:gdLst>
              <a:gd name="connsiteX0" fmla="*/ 571564 w 8268783"/>
              <a:gd name="connsiteY0" fmla="*/ 383859 h 5698486"/>
              <a:gd name="connsiteX1" fmla="*/ 7615459 w 8268783"/>
              <a:gd name="connsiteY1" fmla="*/ 454197 h 5698486"/>
              <a:gd name="connsiteX2" fmla="*/ 7535072 w 8268783"/>
              <a:gd name="connsiteY2" fmla="*/ 3106962 h 5698486"/>
              <a:gd name="connsiteX3" fmla="*/ 3867424 w 8268783"/>
              <a:gd name="connsiteY3" fmla="*/ 3056720 h 5698486"/>
              <a:gd name="connsiteX4" fmla="*/ 3847327 w 8268783"/>
              <a:gd name="connsiteY4" fmla="*/ 5347745 h 5698486"/>
              <a:gd name="connsiteX5" fmla="*/ 290211 w 8268783"/>
              <a:gd name="connsiteY5" fmla="*/ 5166874 h 5698486"/>
              <a:gd name="connsiteX6" fmla="*/ 531371 w 8268783"/>
              <a:gd name="connsiteY6" fmla="*/ 414004 h 5698486"/>
              <a:gd name="connsiteX7" fmla="*/ 3103749 w 8268783"/>
              <a:gd name="connsiteY7" fmla="*/ 434101 h 5698486"/>
              <a:gd name="connsiteX0" fmla="*/ 571564 w 8268783"/>
              <a:gd name="connsiteY0" fmla="*/ 476095 h 5790722"/>
              <a:gd name="connsiteX1" fmla="*/ 7615459 w 8268783"/>
              <a:gd name="connsiteY1" fmla="*/ 546433 h 5790722"/>
              <a:gd name="connsiteX2" fmla="*/ 7535072 w 8268783"/>
              <a:gd name="connsiteY2" fmla="*/ 3199198 h 5790722"/>
              <a:gd name="connsiteX3" fmla="*/ 3867424 w 8268783"/>
              <a:gd name="connsiteY3" fmla="*/ 3148956 h 5790722"/>
              <a:gd name="connsiteX4" fmla="*/ 3847327 w 8268783"/>
              <a:gd name="connsiteY4" fmla="*/ 5439981 h 5790722"/>
              <a:gd name="connsiteX5" fmla="*/ 290211 w 8268783"/>
              <a:gd name="connsiteY5" fmla="*/ 5259110 h 5790722"/>
              <a:gd name="connsiteX6" fmla="*/ 531371 w 8268783"/>
              <a:gd name="connsiteY6" fmla="*/ 506240 h 5790722"/>
              <a:gd name="connsiteX7" fmla="*/ 1988382 w 8268783"/>
              <a:gd name="connsiteY7" fmla="*/ 295225 h 5790722"/>
              <a:gd name="connsiteX0" fmla="*/ 713447 w 8410666"/>
              <a:gd name="connsiteY0" fmla="*/ 383851 h 5685447"/>
              <a:gd name="connsiteX1" fmla="*/ 7757342 w 8410666"/>
              <a:gd name="connsiteY1" fmla="*/ 454189 h 5685447"/>
              <a:gd name="connsiteX2" fmla="*/ 7676955 w 8410666"/>
              <a:gd name="connsiteY2" fmla="*/ 3106954 h 5685447"/>
              <a:gd name="connsiteX3" fmla="*/ 4009307 w 8410666"/>
              <a:gd name="connsiteY3" fmla="*/ 3056712 h 5685447"/>
              <a:gd name="connsiteX4" fmla="*/ 3989210 w 8410666"/>
              <a:gd name="connsiteY4" fmla="*/ 5347737 h 5685447"/>
              <a:gd name="connsiteX5" fmla="*/ 432094 w 8410666"/>
              <a:gd name="connsiteY5" fmla="*/ 5166866 h 5685447"/>
              <a:gd name="connsiteX6" fmla="*/ 371804 w 8410666"/>
              <a:gd name="connsiteY6" fmla="*/ 614963 h 5685447"/>
              <a:gd name="connsiteX7" fmla="*/ 2130265 w 8410666"/>
              <a:gd name="connsiteY7" fmla="*/ 202981 h 5685447"/>
              <a:gd name="connsiteX0" fmla="*/ 2431715 w 8289483"/>
              <a:gd name="connsiteY0" fmla="*/ 293415 h 5685447"/>
              <a:gd name="connsiteX1" fmla="*/ 7757342 w 8289483"/>
              <a:gd name="connsiteY1" fmla="*/ 454189 h 5685447"/>
              <a:gd name="connsiteX2" fmla="*/ 7676955 w 8289483"/>
              <a:gd name="connsiteY2" fmla="*/ 3106954 h 5685447"/>
              <a:gd name="connsiteX3" fmla="*/ 4009307 w 8289483"/>
              <a:gd name="connsiteY3" fmla="*/ 3056712 h 5685447"/>
              <a:gd name="connsiteX4" fmla="*/ 3989210 w 8289483"/>
              <a:gd name="connsiteY4" fmla="*/ 5347737 h 5685447"/>
              <a:gd name="connsiteX5" fmla="*/ 432094 w 8289483"/>
              <a:gd name="connsiteY5" fmla="*/ 5166866 h 5685447"/>
              <a:gd name="connsiteX6" fmla="*/ 371804 w 8289483"/>
              <a:gd name="connsiteY6" fmla="*/ 614963 h 5685447"/>
              <a:gd name="connsiteX7" fmla="*/ 2130265 w 8289483"/>
              <a:gd name="connsiteY7" fmla="*/ 202981 h 5685447"/>
              <a:gd name="connsiteX0" fmla="*/ 2431715 w 8289483"/>
              <a:gd name="connsiteY0" fmla="*/ 184693 h 5576725"/>
              <a:gd name="connsiteX1" fmla="*/ 7757342 w 8289483"/>
              <a:gd name="connsiteY1" fmla="*/ 345467 h 5576725"/>
              <a:gd name="connsiteX2" fmla="*/ 7676955 w 8289483"/>
              <a:gd name="connsiteY2" fmla="*/ 2998232 h 5576725"/>
              <a:gd name="connsiteX3" fmla="*/ 4009307 w 8289483"/>
              <a:gd name="connsiteY3" fmla="*/ 2947990 h 5576725"/>
              <a:gd name="connsiteX4" fmla="*/ 3989210 w 8289483"/>
              <a:gd name="connsiteY4" fmla="*/ 5239015 h 5576725"/>
              <a:gd name="connsiteX5" fmla="*/ 432094 w 8289483"/>
              <a:gd name="connsiteY5" fmla="*/ 5058144 h 5576725"/>
              <a:gd name="connsiteX6" fmla="*/ 371804 w 8289483"/>
              <a:gd name="connsiteY6" fmla="*/ 506241 h 5576725"/>
              <a:gd name="connsiteX7" fmla="*/ 1235961 w 8289483"/>
              <a:gd name="connsiteY7" fmla="*/ 295226 h 5576725"/>
              <a:gd name="connsiteX0" fmla="*/ 2431715 w 8289483"/>
              <a:gd name="connsiteY0" fmla="*/ 167650 h 5559682"/>
              <a:gd name="connsiteX1" fmla="*/ 7757342 w 8289483"/>
              <a:gd name="connsiteY1" fmla="*/ 328424 h 5559682"/>
              <a:gd name="connsiteX2" fmla="*/ 7676955 w 8289483"/>
              <a:gd name="connsiteY2" fmla="*/ 2981189 h 5559682"/>
              <a:gd name="connsiteX3" fmla="*/ 4009307 w 8289483"/>
              <a:gd name="connsiteY3" fmla="*/ 2930947 h 5559682"/>
              <a:gd name="connsiteX4" fmla="*/ 3989210 w 8289483"/>
              <a:gd name="connsiteY4" fmla="*/ 5221972 h 5559682"/>
              <a:gd name="connsiteX5" fmla="*/ 432094 w 8289483"/>
              <a:gd name="connsiteY5" fmla="*/ 5041101 h 5559682"/>
              <a:gd name="connsiteX6" fmla="*/ 371804 w 8289483"/>
              <a:gd name="connsiteY6" fmla="*/ 489198 h 5559682"/>
              <a:gd name="connsiteX7" fmla="*/ 1235961 w 8289483"/>
              <a:gd name="connsiteY7" fmla="*/ 278183 h 5559682"/>
              <a:gd name="connsiteX0" fmla="*/ 2515960 w 8373728"/>
              <a:gd name="connsiteY0" fmla="*/ 167650 h 5494859"/>
              <a:gd name="connsiteX1" fmla="*/ 7841587 w 8373728"/>
              <a:gd name="connsiteY1" fmla="*/ 328424 h 5494859"/>
              <a:gd name="connsiteX2" fmla="*/ 7761200 w 8373728"/>
              <a:gd name="connsiteY2" fmla="*/ 2981189 h 5494859"/>
              <a:gd name="connsiteX3" fmla="*/ 4093552 w 8373728"/>
              <a:gd name="connsiteY3" fmla="*/ 2930947 h 5494859"/>
              <a:gd name="connsiteX4" fmla="*/ 4073455 w 8373728"/>
              <a:gd name="connsiteY4" fmla="*/ 5221972 h 5494859"/>
              <a:gd name="connsiteX5" fmla="*/ 516339 w 8373728"/>
              <a:gd name="connsiteY5" fmla="*/ 5041101 h 5494859"/>
              <a:gd name="connsiteX6" fmla="*/ 315372 w 8373728"/>
              <a:gd name="connsiteY6" fmla="*/ 1534227 h 5494859"/>
              <a:gd name="connsiteX7" fmla="*/ 1320206 w 8373728"/>
              <a:gd name="connsiteY7" fmla="*/ 278183 h 5494859"/>
              <a:gd name="connsiteX0" fmla="*/ 2515960 w 8373728"/>
              <a:gd name="connsiteY0" fmla="*/ 167650 h 5494859"/>
              <a:gd name="connsiteX1" fmla="*/ 7841587 w 8373728"/>
              <a:gd name="connsiteY1" fmla="*/ 328424 h 5494859"/>
              <a:gd name="connsiteX2" fmla="*/ 7761200 w 8373728"/>
              <a:gd name="connsiteY2" fmla="*/ 2981189 h 5494859"/>
              <a:gd name="connsiteX3" fmla="*/ 4093552 w 8373728"/>
              <a:gd name="connsiteY3" fmla="*/ 2930947 h 5494859"/>
              <a:gd name="connsiteX4" fmla="*/ 4073455 w 8373728"/>
              <a:gd name="connsiteY4" fmla="*/ 5221972 h 5494859"/>
              <a:gd name="connsiteX5" fmla="*/ 516339 w 8373728"/>
              <a:gd name="connsiteY5" fmla="*/ 5041101 h 5494859"/>
              <a:gd name="connsiteX6" fmla="*/ 315372 w 8373728"/>
              <a:gd name="connsiteY6" fmla="*/ 1534227 h 5494859"/>
              <a:gd name="connsiteX7" fmla="*/ 1320206 w 8373728"/>
              <a:gd name="connsiteY7" fmla="*/ 278183 h 5494859"/>
              <a:gd name="connsiteX0" fmla="*/ 2376867 w 8234635"/>
              <a:gd name="connsiteY0" fmla="*/ 167650 h 5494859"/>
              <a:gd name="connsiteX1" fmla="*/ 7702494 w 8234635"/>
              <a:gd name="connsiteY1" fmla="*/ 328424 h 5494859"/>
              <a:gd name="connsiteX2" fmla="*/ 7622107 w 8234635"/>
              <a:gd name="connsiteY2" fmla="*/ 2981189 h 5494859"/>
              <a:gd name="connsiteX3" fmla="*/ 3954459 w 8234635"/>
              <a:gd name="connsiteY3" fmla="*/ 2930947 h 5494859"/>
              <a:gd name="connsiteX4" fmla="*/ 3934362 w 8234635"/>
              <a:gd name="connsiteY4" fmla="*/ 5221972 h 5494859"/>
              <a:gd name="connsiteX5" fmla="*/ 377246 w 8234635"/>
              <a:gd name="connsiteY5" fmla="*/ 5041101 h 5494859"/>
              <a:gd name="connsiteX6" fmla="*/ 176279 w 8234635"/>
              <a:gd name="connsiteY6" fmla="*/ 1534227 h 5494859"/>
              <a:gd name="connsiteX7" fmla="*/ 1181113 w 8234635"/>
              <a:gd name="connsiteY7" fmla="*/ 278183 h 5494859"/>
              <a:gd name="connsiteX0" fmla="*/ 2376867 w 8234635"/>
              <a:gd name="connsiteY0" fmla="*/ 167650 h 5494859"/>
              <a:gd name="connsiteX1" fmla="*/ 7702494 w 8234635"/>
              <a:gd name="connsiteY1" fmla="*/ 328424 h 5494859"/>
              <a:gd name="connsiteX2" fmla="*/ 7622107 w 8234635"/>
              <a:gd name="connsiteY2" fmla="*/ 2981189 h 5494859"/>
              <a:gd name="connsiteX3" fmla="*/ 3954459 w 8234635"/>
              <a:gd name="connsiteY3" fmla="*/ 2930947 h 5494859"/>
              <a:gd name="connsiteX4" fmla="*/ 3934362 w 8234635"/>
              <a:gd name="connsiteY4" fmla="*/ 5221972 h 5494859"/>
              <a:gd name="connsiteX5" fmla="*/ 377246 w 8234635"/>
              <a:gd name="connsiteY5" fmla="*/ 5041101 h 5494859"/>
              <a:gd name="connsiteX6" fmla="*/ 176279 w 8234635"/>
              <a:gd name="connsiteY6" fmla="*/ 1534227 h 5494859"/>
              <a:gd name="connsiteX7" fmla="*/ 1171064 w 8234635"/>
              <a:gd name="connsiteY7" fmla="*/ 67168 h 5494859"/>
              <a:gd name="connsiteX0" fmla="*/ 1191161 w 8317941"/>
              <a:gd name="connsiteY0" fmla="*/ 130869 h 5558561"/>
              <a:gd name="connsiteX1" fmla="*/ 7702494 w 8317941"/>
              <a:gd name="connsiteY1" fmla="*/ 392126 h 5558561"/>
              <a:gd name="connsiteX2" fmla="*/ 7622107 w 8317941"/>
              <a:gd name="connsiteY2" fmla="*/ 3044891 h 5558561"/>
              <a:gd name="connsiteX3" fmla="*/ 3954459 w 8317941"/>
              <a:gd name="connsiteY3" fmla="*/ 2994649 h 5558561"/>
              <a:gd name="connsiteX4" fmla="*/ 3934362 w 8317941"/>
              <a:gd name="connsiteY4" fmla="*/ 5285674 h 5558561"/>
              <a:gd name="connsiteX5" fmla="*/ 377246 w 8317941"/>
              <a:gd name="connsiteY5" fmla="*/ 5104803 h 5558561"/>
              <a:gd name="connsiteX6" fmla="*/ 176279 w 8317941"/>
              <a:gd name="connsiteY6" fmla="*/ 1597929 h 5558561"/>
              <a:gd name="connsiteX7" fmla="*/ 1171064 w 8317941"/>
              <a:gd name="connsiteY7" fmla="*/ 130870 h 5558561"/>
              <a:gd name="connsiteX0" fmla="*/ 1191161 w 8317941"/>
              <a:gd name="connsiteY0" fmla="*/ 63984 h 5491676"/>
              <a:gd name="connsiteX1" fmla="*/ 7702494 w 8317941"/>
              <a:gd name="connsiteY1" fmla="*/ 325241 h 5491676"/>
              <a:gd name="connsiteX2" fmla="*/ 7622107 w 8317941"/>
              <a:gd name="connsiteY2" fmla="*/ 2978006 h 5491676"/>
              <a:gd name="connsiteX3" fmla="*/ 3954459 w 8317941"/>
              <a:gd name="connsiteY3" fmla="*/ 2927764 h 5491676"/>
              <a:gd name="connsiteX4" fmla="*/ 3934362 w 8317941"/>
              <a:gd name="connsiteY4" fmla="*/ 5218789 h 5491676"/>
              <a:gd name="connsiteX5" fmla="*/ 377246 w 8317941"/>
              <a:gd name="connsiteY5" fmla="*/ 5037918 h 5491676"/>
              <a:gd name="connsiteX6" fmla="*/ 176279 w 8317941"/>
              <a:gd name="connsiteY6" fmla="*/ 1531044 h 5491676"/>
              <a:gd name="connsiteX7" fmla="*/ 1171064 w 8317941"/>
              <a:gd name="connsiteY7" fmla="*/ 63985 h 5491676"/>
              <a:gd name="connsiteX0" fmla="*/ 1191161 w 8170503"/>
              <a:gd name="connsiteY0" fmla="*/ 63984 h 5402219"/>
              <a:gd name="connsiteX1" fmla="*/ 7702494 w 8170503"/>
              <a:gd name="connsiteY1" fmla="*/ 325241 h 5402219"/>
              <a:gd name="connsiteX2" fmla="*/ 7622107 w 8170503"/>
              <a:gd name="connsiteY2" fmla="*/ 2978006 h 5402219"/>
              <a:gd name="connsiteX3" fmla="*/ 7370899 w 8170503"/>
              <a:gd name="connsiteY3" fmla="*/ 4384775 h 5402219"/>
              <a:gd name="connsiteX4" fmla="*/ 3934362 w 8170503"/>
              <a:gd name="connsiteY4" fmla="*/ 5218789 h 5402219"/>
              <a:gd name="connsiteX5" fmla="*/ 377246 w 8170503"/>
              <a:gd name="connsiteY5" fmla="*/ 5037918 h 5402219"/>
              <a:gd name="connsiteX6" fmla="*/ 176279 w 8170503"/>
              <a:gd name="connsiteY6" fmla="*/ 1531044 h 5402219"/>
              <a:gd name="connsiteX7" fmla="*/ 1171064 w 8170503"/>
              <a:gd name="connsiteY7" fmla="*/ 63985 h 5402219"/>
              <a:gd name="connsiteX0" fmla="*/ 1191161 w 8318959"/>
              <a:gd name="connsiteY0" fmla="*/ 63984 h 5488388"/>
              <a:gd name="connsiteX1" fmla="*/ 7702494 w 8318959"/>
              <a:gd name="connsiteY1" fmla="*/ 325241 h 5488388"/>
              <a:gd name="connsiteX2" fmla="*/ 7622107 w 8318959"/>
              <a:gd name="connsiteY2" fmla="*/ 2978006 h 5488388"/>
              <a:gd name="connsiteX3" fmla="*/ 3934362 w 8318959"/>
              <a:gd name="connsiteY3" fmla="*/ 5218789 h 5488388"/>
              <a:gd name="connsiteX4" fmla="*/ 377246 w 8318959"/>
              <a:gd name="connsiteY4" fmla="*/ 5037918 h 5488388"/>
              <a:gd name="connsiteX5" fmla="*/ 176279 w 8318959"/>
              <a:gd name="connsiteY5" fmla="*/ 1531044 h 5488388"/>
              <a:gd name="connsiteX6" fmla="*/ 1171064 w 8318959"/>
              <a:gd name="connsiteY6" fmla="*/ 63985 h 5488388"/>
              <a:gd name="connsiteX0" fmla="*/ 926619 w 8054417"/>
              <a:gd name="connsiteY0" fmla="*/ 63984 h 5581086"/>
              <a:gd name="connsiteX1" fmla="*/ 7437952 w 8054417"/>
              <a:gd name="connsiteY1" fmla="*/ 325241 h 5581086"/>
              <a:gd name="connsiteX2" fmla="*/ 7357565 w 8054417"/>
              <a:gd name="connsiteY2" fmla="*/ 2978006 h 5581086"/>
              <a:gd name="connsiteX3" fmla="*/ 3669820 w 8054417"/>
              <a:gd name="connsiteY3" fmla="*/ 5218789 h 5581086"/>
              <a:gd name="connsiteX4" fmla="*/ 112704 w 8054417"/>
              <a:gd name="connsiteY4" fmla="*/ 5037918 h 5581086"/>
              <a:gd name="connsiteX5" fmla="*/ 906522 w 8054417"/>
              <a:gd name="connsiteY5" fmla="*/ 63985 h 5581086"/>
              <a:gd name="connsiteX0" fmla="*/ 813915 w 7941713"/>
              <a:gd name="connsiteY0" fmla="*/ 63984 h 5581086"/>
              <a:gd name="connsiteX1" fmla="*/ 7325248 w 7941713"/>
              <a:gd name="connsiteY1" fmla="*/ 325241 h 5581086"/>
              <a:gd name="connsiteX2" fmla="*/ 7244861 w 7941713"/>
              <a:gd name="connsiteY2" fmla="*/ 2978006 h 5581086"/>
              <a:gd name="connsiteX3" fmla="*/ 3557116 w 7941713"/>
              <a:gd name="connsiteY3" fmla="*/ 5218789 h 5581086"/>
              <a:gd name="connsiteX4" fmla="*/ 0 w 7941713"/>
              <a:gd name="connsiteY4" fmla="*/ 5037918 h 5581086"/>
              <a:gd name="connsiteX0" fmla="*/ 0 w 7127798"/>
              <a:gd name="connsiteY0" fmla="*/ 63984 h 5330795"/>
              <a:gd name="connsiteX1" fmla="*/ 6511333 w 7127798"/>
              <a:gd name="connsiteY1" fmla="*/ 325241 h 5330795"/>
              <a:gd name="connsiteX2" fmla="*/ 6430946 w 7127798"/>
              <a:gd name="connsiteY2" fmla="*/ 2978006 h 5330795"/>
              <a:gd name="connsiteX3" fmla="*/ 2743201 w 7127798"/>
              <a:gd name="connsiteY3" fmla="*/ 5218789 h 5330795"/>
              <a:gd name="connsiteX4" fmla="*/ 2783395 w 7127798"/>
              <a:gd name="connsiteY4" fmla="*/ 4475210 h 5330795"/>
              <a:gd name="connsiteX0" fmla="*/ 0 w 7194096"/>
              <a:gd name="connsiteY0" fmla="*/ 159762 h 5320422"/>
              <a:gd name="connsiteX1" fmla="*/ 6511333 w 7194096"/>
              <a:gd name="connsiteY1" fmla="*/ 421019 h 5320422"/>
              <a:gd name="connsiteX2" fmla="*/ 6571623 w 7194096"/>
              <a:gd name="connsiteY2" fmla="*/ 4560940 h 5320422"/>
              <a:gd name="connsiteX3" fmla="*/ 2743201 w 7194096"/>
              <a:gd name="connsiteY3" fmla="*/ 5314567 h 5320422"/>
              <a:gd name="connsiteX4" fmla="*/ 2783395 w 7194096"/>
              <a:gd name="connsiteY4" fmla="*/ 4570988 h 5320422"/>
              <a:gd name="connsiteX0" fmla="*/ 0 w 4487018"/>
              <a:gd name="connsiteY0" fmla="*/ 2065625 h 4935261"/>
              <a:gd name="connsiteX1" fmla="*/ 3969100 w 4487018"/>
              <a:gd name="connsiteY1" fmla="*/ 35858 h 4935261"/>
              <a:gd name="connsiteX2" fmla="*/ 4029390 w 4487018"/>
              <a:gd name="connsiteY2" fmla="*/ 4175779 h 4935261"/>
              <a:gd name="connsiteX3" fmla="*/ 200968 w 4487018"/>
              <a:gd name="connsiteY3" fmla="*/ 4929406 h 4935261"/>
              <a:gd name="connsiteX4" fmla="*/ 241162 w 4487018"/>
              <a:gd name="connsiteY4" fmla="*/ 4185827 h 4935261"/>
              <a:gd name="connsiteX0" fmla="*/ 0 w 4568030"/>
              <a:gd name="connsiteY0" fmla="*/ 10135 h 2879771"/>
              <a:gd name="connsiteX1" fmla="*/ 4109777 w 4568030"/>
              <a:gd name="connsiteY1" fmla="*/ 351779 h 2879771"/>
              <a:gd name="connsiteX2" fmla="*/ 4029390 w 4568030"/>
              <a:gd name="connsiteY2" fmla="*/ 2120289 h 2879771"/>
              <a:gd name="connsiteX3" fmla="*/ 200968 w 4568030"/>
              <a:gd name="connsiteY3" fmla="*/ 2873916 h 2879771"/>
              <a:gd name="connsiteX4" fmla="*/ 241162 w 4568030"/>
              <a:gd name="connsiteY4" fmla="*/ 2130337 h 2879771"/>
              <a:gd name="connsiteX0" fmla="*/ 3929 w 4571959"/>
              <a:gd name="connsiteY0" fmla="*/ 10135 h 2962279"/>
              <a:gd name="connsiteX1" fmla="*/ 4113706 w 4571959"/>
              <a:gd name="connsiteY1" fmla="*/ 351779 h 2962279"/>
              <a:gd name="connsiteX2" fmla="*/ 4033319 w 4571959"/>
              <a:gd name="connsiteY2" fmla="*/ 2120289 h 2962279"/>
              <a:gd name="connsiteX3" fmla="*/ 204897 w 4571959"/>
              <a:gd name="connsiteY3" fmla="*/ 2873916 h 2962279"/>
              <a:gd name="connsiteX4" fmla="*/ 204898 w 4571959"/>
              <a:gd name="connsiteY4" fmla="*/ 150811 h 2962279"/>
              <a:gd name="connsiteX0" fmla="*/ 201175 w 4769205"/>
              <a:gd name="connsiteY0" fmla="*/ 10135 h 2962279"/>
              <a:gd name="connsiteX1" fmla="*/ 4310952 w 4769205"/>
              <a:gd name="connsiteY1" fmla="*/ 351779 h 2962279"/>
              <a:gd name="connsiteX2" fmla="*/ 4230565 w 4769205"/>
              <a:gd name="connsiteY2" fmla="*/ 2120289 h 2962279"/>
              <a:gd name="connsiteX3" fmla="*/ 402143 w 4769205"/>
              <a:gd name="connsiteY3" fmla="*/ 2873916 h 2962279"/>
              <a:gd name="connsiteX4" fmla="*/ 402144 w 4769205"/>
              <a:gd name="connsiteY4" fmla="*/ 150811 h 2962279"/>
              <a:gd name="connsiteX0" fmla="*/ 382045 w 4757235"/>
              <a:gd name="connsiteY0" fmla="*/ 31148 h 2862711"/>
              <a:gd name="connsiteX1" fmla="*/ 4310952 w 4757235"/>
              <a:gd name="connsiteY1" fmla="*/ 252211 h 2862711"/>
              <a:gd name="connsiteX2" fmla="*/ 4230565 w 4757235"/>
              <a:gd name="connsiteY2" fmla="*/ 2020721 h 2862711"/>
              <a:gd name="connsiteX3" fmla="*/ 402143 w 4757235"/>
              <a:gd name="connsiteY3" fmla="*/ 2774348 h 2862711"/>
              <a:gd name="connsiteX4" fmla="*/ 402144 w 4757235"/>
              <a:gd name="connsiteY4" fmla="*/ 51243 h 2862711"/>
              <a:gd name="connsiteX0" fmla="*/ 375911 w 4705876"/>
              <a:gd name="connsiteY0" fmla="*/ 34445 h 2877549"/>
              <a:gd name="connsiteX1" fmla="*/ 4304818 w 4705876"/>
              <a:gd name="connsiteY1" fmla="*/ 255508 h 2877549"/>
              <a:gd name="connsiteX2" fmla="*/ 4133996 w 4705876"/>
              <a:gd name="connsiteY2" fmla="*/ 2094356 h 2877549"/>
              <a:gd name="connsiteX3" fmla="*/ 396009 w 4705876"/>
              <a:gd name="connsiteY3" fmla="*/ 2777645 h 2877549"/>
              <a:gd name="connsiteX4" fmla="*/ 396010 w 4705876"/>
              <a:gd name="connsiteY4" fmla="*/ 54540 h 2877549"/>
              <a:gd name="connsiteX0" fmla="*/ 393374 w 4724970"/>
              <a:gd name="connsiteY0" fmla="*/ 34445 h 2656126"/>
              <a:gd name="connsiteX1" fmla="*/ 4322281 w 4724970"/>
              <a:gd name="connsiteY1" fmla="*/ 255508 h 2656126"/>
              <a:gd name="connsiteX2" fmla="*/ 4151459 w 4724970"/>
              <a:gd name="connsiteY2" fmla="*/ 2094356 h 2656126"/>
              <a:gd name="connsiteX3" fmla="*/ 383327 w 4724970"/>
              <a:gd name="connsiteY3" fmla="*/ 2526436 h 2656126"/>
              <a:gd name="connsiteX4" fmla="*/ 413473 w 4724970"/>
              <a:gd name="connsiteY4" fmla="*/ 54540 h 2656126"/>
              <a:gd name="connsiteX0" fmla="*/ 372700 w 4581181"/>
              <a:gd name="connsiteY0" fmla="*/ 54673 h 2816709"/>
              <a:gd name="connsiteX1" fmla="*/ 4301607 w 4581181"/>
              <a:gd name="connsiteY1" fmla="*/ 275736 h 2816709"/>
              <a:gd name="connsiteX2" fmla="*/ 3829334 w 4581181"/>
              <a:gd name="connsiteY2" fmla="*/ 2496422 h 2816709"/>
              <a:gd name="connsiteX3" fmla="*/ 362653 w 4581181"/>
              <a:gd name="connsiteY3" fmla="*/ 2546664 h 2816709"/>
              <a:gd name="connsiteX4" fmla="*/ 392799 w 4581181"/>
              <a:gd name="connsiteY4" fmla="*/ 74768 h 2816709"/>
              <a:gd name="connsiteX0" fmla="*/ 372700 w 4352780"/>
              <a:gd name="connsiteY0" fmla="*/ 19002 h 2774772"/>
              <a:gd name="connsiteX1" fmla="*/ 3980060 w 4352780"/>
              <a:gd name="connsiteY1" fmla="*/ 350597 h 2774772"/>
              <a:gd name="connsiteX2" fmla="*/ 3829334 w 4352780"/>
              <a:gd name="connsiteY2" fmla="*/ 2460751 h 2774772"/>
              <a:gd name="connsiteX3" fmla="*/ 362653 w 4352780"/>
              <a:gd name="connsiteY3" fmla="*/ 2510993 h 2774772"/>
              <a:gd name="connsiteX4" fmla="*/ 392799 w 4352780"/>
              <a:gd name="connsiteY4" fmla="*/ 39097 h 2774772"/>
              <a:gd name="connsiteX0" fmla="*/ 372700 w 4191143"/>
              <a:gd name="connsiteY0" fmla="*/ 34553 h 2790323"/>
              <a:gd name="connsiteX1" fmla="*/ 3980060 w 4191143"/>
              <a:gd name="connsiteY1" fmla="*/ 366148 h 2790323"/>
              <a:gd name="connsiteX2" fmla="*/ 3829334 w 4191143"/>
              <a:gd name="connsiteY2" fmla="*/ 2476302 h 2790323"/>
              <a:gd name="connsiteX3" fmla="*/ 362653 w 4191143"/>
              <a:gd name="connsiteY3" fmla="*/ 2526544 h 2790323"/>
              <a:gd name="connsiteX4" fmla="*/ 392799 w 4191143"/>
              <a:gd name="connsiteY4" fmla="*/ 54648 h 2790323"/>
              <a:gd name="connsiteX0" fmla="*/ 372700 w 4208476"/>
              <a:gd name="connsiteY0" fmla="*/ 6435 h 2762205"/>
              <a:gd name="connsiteX1" fmla="*/ 3980060 w 4208476"/>
              <a:gd name="connsiteY1" fmla="*/ 338030 h 2762205"/>
              <a:gd name="connsiteX2" fmla="*/ 3829334 w 4208476"/>
              <a:gd name="connsiteY2" fmla="*/ 2448184 h 2762205"/>
              <a:gd name="connsiteX3" fmla="*/ 362653 w 4208476"/>
              <a:gd name="connsiteY3" fmla="*/ 2498426 h 2762205"/>
              <a:gd name="connsiteX4" fmla="*/ 392799 w 4208476"/>
              <a:gd name="connsiteY4" fmla="*/ 26530 h 2762205"/>
              <a:gd name="connsiteX0" fmla="*/ 377670 w 4213446"/>
              <a:gd name="connsiteY0" fmla="*/ 6435 h 2756098"/>
              <a:gd name="connsiteX1" fmla="*/ 3985030 w 4213446"/>
              <a:gd name="connsiteY1" fmla="*/ 338030 h 2756098"/>
              <a:gd name="connsiteX2" fmla="*/ 3834304 w 4213446"/>
              <a:gd name="connsiteY2" fmla="*/ 2448184 h 2756098"/>
              <a:gd name="connsiteX3" fmla="*/ 367623 w 4213446"/>
              <a:gd name="connsiteY3" fmla="*/ 2498426 h 2756098"/>
              <a:gd name="connsiteX4" fmla="*/ 387721 w 4213446"/>
              <a:gd name="connsiteY4" fmla="*/ 116965 h 2756098"/>
              <a:gd name="connsiteX0" fmla="*/ 387718 w 4357058"/>
              <a:gd name="connsiteY0" fmla="*/ 52210 h 2681293"/>
              <a:gd name="connsiteX1" fmla="*/ 3985030 w 4357058"/>
              <a:gd name="connsiteY1" fmla="*/ 263225 h 2681293"/>
              <a:gd name="connsiteX2" fmla="*/ 3834304 w 4357058"/>
              <a:gd name="connsiteY2" fmla="*/ 2373379 h 2681293"/>
              <a:gd name="connsiteX3" fmla="*/ 367623 w 4357058"/>
              <a:gd name="connsiteY3" fmla="*/ 2423621 h 2681293"/>
              <a:gd name="connsiteX4" fmla="*/ 387721 w 4357058"/>
              <a:gd name="connsiteY4" fmla="*/ 42160 h 2681293"/>
              <a:gd name="connsiteX0" fmla="*/ 452256 w 4421596"/>
              <a:gd name="connsiteY0" fmla="*/ 52210 h 2679265"/>
              <a:gd name="connsiteX1" fmla="*/ 4049568 w 4421596"/>
              <a:gd name="connsiteY1" fmla="*/ 263225 h 2679265"/>
              <a:gd name="connsiteX2" fmla="*/ 3898842 w 4421596"/>
              <a:gd name="connsiteY2" fmla="*/ 2373379 h 2679265"/>
              <a:gd name="connsiteX3" fmla="*/ 432161 w 4421596"/>
              <a:gd name="connsiteY3" fmla="*/ 2423621 h 2679265"/>
              <a:gd name="connsiteX4" fmla="*/ 331679 w 4421596"/>
              <a:gd name="connsiteY4" fmla="*/ 72305 h 2679265"/>
              <a:gd name="connsiteX0" fmla="*/ 467684 w 4437024"/>
              <a:gd name="connsiteY0" fmla="*/ 52210 h 2679265"/>
              <a:gd name="connsiteX1" fmla="*/ 4064996 w 4437024"/>
              <a:gd name="connsiteY1" fmla="*/ 263225 h 2679265"/>
              <a:gd name="connsiteX2" fmla="*/ 3914270 w 4437024"/>
              <a:gd name="connsiteY2" fmla="*/ 2373379 h 2679265"/>
              <a:gd name="connsiteX3" fmla="*/ 447589 w 4437024"/>
              <a:gd name="connsiteY3" fmla="*/ 2423621 h 2679265"/>
              <a:gd name="connsiteX4" fmla="*/ 347107 w 4437024"/>
              <a:gd name="connsiteY4" fmla="*/ 72305 h 2679265"/>
              <a:gd name="connsiteX0" fmla="*/ 456042 w 4425382"/>
              <a:gd name="connsiteY0" fmla="*/ 52210 h 2680617"/>
              <a:gd name="connsiteX1" fmla="*/ 4053354 w 4425382"/>
              <a:gd name="connsiteY1" fmla="*/ 263225 h 2680617"/>
              <a:gd name="connsiteX2" fmla="*/ 3902628 w 4425382"/>
              <a:gd name="connsiteY2" fmla="*/ 2373379 h 2680617"/>
              <a:gd name="connsiteX3" fmla="*/ 435947 w 4425382"/>
              <a:gd name="connsiteY3" fmla="*/ 2423621 h 2680617"/>
              <a:gd name="connsiteX4" fmla="*/ 355561 w 4425382"/>
              <a:gd name="connsiteY4" fmla="*/ 52208 h 2680617"/>
              <a:gd name="connsiteX0" fmla="*/ 365607 w 4431609"/>
              <a:gd name="connsiteY0" fmla="*/ 56110 h 2674469"/>
              <a:gd name="connsiteX1" fmla="*/ 4053354 w 4431609"/>
              <a:gd name="connsiteY1" fmla="*/ 257077 h 2674469"/>
              <a:gd name="connsiteX2" fmla="*/ 3902628 w 4431609"/>
              <a:gd name="connsiteY2" fmla="*/ 2367231 h 2674469"/>
              <a:gd name="connsiteX3" fmla="*/ 435947 w 4431609"/>
              <a:gd name="connsiteY3" fmla="*/ 2417473 h 2674469"/>
              <a:gd name="connsiteX4" fmla="*/ 355561 w 4431609"/>
              <a:gd name="connsiteY4" fmla="*/ 46060 h 2674469"/>
              <a:gd name="connsiteX0" fmla="*/ 365607 w 4418780"/>
              <a:gd name="connsiteY0" fmla="*/ 47378 h 2664597"/>
              <a:gd name="connsiteX1" fmla="*/ 4033257 w 4418780"/>
              <a:gd name="connsiteY1" fmla="*/ 268442 h 2664597"/>
              <a:gd name="connsiteX2" fmla="*/ 3902628 w 4418780"/>
              <a:gd name="connsiteY2" fmla="*/ 2358499 h 2664597"/>
              <a:gd name="connsiteX3" fmla="*/ 435947 w 4418780"/>
              <a:gd name="connsiteY3" fmla="*/ 2408741 h 2664597"/>
              <a:gd name="connsiteX4" fmla="*/ 355561 w 4418780"/>
              <a:gd name="connsiteY4" fmla="*/ 37328 h 2664597"/>
              <a:gd name="connsiteX0" fmla="*/ 365607 w 4272574"/>
              <a:gd name="connsiteY0" fmla="*/ 40967 h 2658186"/>
              <a:gd name="connsiteX1" fmla="*/ 4033257 w 4272574"/>
              <a:gd name="connsiteY1" fmla="*/ 262031 h 2658186"/>
              <a:gd name="connsiteX2" fmla="*/ 3902628 w 4272574"/>
              <a:gd name="connsiteY2" fmla="*/ 2352088 h 2658186"/>
              <a:gd name="connsiteX3" fmla="*/ 435947 w 4272574"/>
              <a:gd name="connsiteY3" fmla="*/ 2402330 h 2658186"/>
              <a:gd name="connsiteX4" fmla="*/ 355561 w 4272574"/>
              <a:gd name="connsiteY4" fmla="*/ 30917 h 2658186"/>
              <a:gd name="connsiteX0" fmla="*/ 348593 w 4255560"/>
              <a:gd name="connsiteY0" fmla="*/ 40967 h 2658863"/>
              <a:gd name="connsiteX1" fmla="*/ 4016243 w 4255560"/>
              <a:gd name="connsiteY1" fmla="*/ 262031 h 2658863"/>
              <a:gd name="connsiteX2" fmla="*/ 3885614 w 4255560"/>
              <a:gd name="connsiteY2" fmla="*/ 2352088 h 2658863"/>
              <a:gd name="connsiteX3" fmla="*/ 418933 w 4255560"/>
              <a:gd name="connsiteY3" fmla="*/ 2402330 h 2658863"/>
              <a:gd name="connsiteX4" fmla="*/ 368692 w 4255560"/>
              <a:gd name="connsiteY4" fmla="*/ 20869 h 2658863"/>
              <a:gd name="connsiteX0" fmla="*/ 343042 w 4250009"/>
              <a:gd name="connsiteY0" fmla="*/ 40967 h 2657508"/>
              <a:gd name="connsiteX1" fmla="*/ 4010692 w 4250009"/>
              <a:gd name="connsiteY1" fmla="*/ 262031 h 2657508"/>
              <a:gd name="connsiteX2" fmla="*/ 3880063 w 4250009"/>
              <a:gd name="connsiteY2" fmla="*/ 2352088 h 2657508"/>
              <a:gd name="connsiteX3" fmla="*/ 413382 w 4250009"/>
              <a:gd name="connsiteY3" fmla="*/ 2402330 h 2657508"/>
              <a:gd name="connsiteX4" fmla="*/ 373190 w 4250009"/>
              <a:gd name="connsiteY4" fmla="*/ 40966 h 265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0009" h="2657508">
                <a:moveTo>
                  <a:pt x="343042" y="40967"/>
                </a:moveTo>
                <a:cubicBezTo>
                  <a:pt x="3254552" y="9985"/>
                  <a:pt x="3803026" y="-103060"/>
                  <a:pt x="4010692" y="262031"/>
                </a:cubicBezTo>
                <a:cubicBezTo>
                  <a:pt x="4218358" y="627122"/>
                  <a:pt x="4479615" y="1995372"/>
                  <a:pt x="3880063" y="2352088"/>
                </a:cubicBezTo>
                <a:cubicBezTo>
                  <a:pt x="3280511" y="2708804"/>
                  <a:pt x="997861" y="2787517"/>
                  <a:pt x="413382" y="2402330"/>
                </a:cubicBezTo>
                <a:cubicBezTo>
                  <a:pt x="-171097" y="2017143"/>
                  <a:pt x="-90708" y="-64542"/>
                  <a:pt x="373190" y="40966"/>
                </a:cubicBezTo>
              </a:path>
            </a:pathLst>
          </a:cu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942107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9EAEB2-C355-16B9-6232-4FD22DB9D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Agile Testing and the testing approaches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CDC48-B133-7B42-A465-13D2F491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4F98-6D24-447C-9FC1-EBB076FC04C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B451A9D-E09A-3843-89BF-037DDED7CC8B}"/>
              </a:ext>
            </a:extLst>
          </p:cNvPr>
          <p:cNvSpPr/>
          <p:nvPr/>
        </p:nvSpPr>
        <p:spPr>
          <a:xfrm>
            <a:off x="3325568" y="2131188"/>
            <a:ext cx="705594" cy="3357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5116"/>
                </a:lnTo>
                <a:lnTo>
                  <a:pt x="940792" y="305116"/>
                </a:lnTo>
                <a:lnTo>
                  <a:pt x="940792" y="447731"/>
                </a:lnTo>
              </a:path>
            </a:pathLst>
          </a:custGeom>
          <a:noFill/>
          <a:ln>
            <a:solidFill>
              <a:srgbClr val="21A14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PT" sz="135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0849DAF-1285-FA42-93DF-17C5BA49C6AE}"/>
              </a:ext>
            </a:extLst>
          </p:cNvPr>
          <p:cNvSpPr/>
          <p:nvPr/>
        </p:nvSpPr>
        <p:spPr>
          <a:xfrm>
            <a:off x="3325568" y="4269138"/>
            <a:ext cx="705594" cy="3357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5116"/>
                </a:lnTo>
                <a:lnTo>
                  <a:pt x="940792" y="305116"/>
                </a:lnTo>
                <a:lnTo>
                  <a:pt x="940792" y="447731"/>
                </a:lnTo>
              </a:path>
            </a:pathLst>
          </a:custGeom>
          <a:noFill/>
          <a:ln>
            <a:solidFill>
              <a:srgbClr val="21A149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PT" sz="135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9C47746-2136-0C42-A205-B510E322E89A}"/>
              </a:ext>
            </a:extLst>
          </p:cNvPr>
          <p:cNvSpPr/>
          <p:nvPr/>
        </p:nvSpPr>
        <p:spPr>
          <a:xfrm>
            <a:off x="2388864" y="4269138"/>
            <a:ext cx="705594" cy="3357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40792" y="0"/>
                </a:moveTo>
                <a:lnTo>
                  <a:pt x="940792" y="305116"/>
                </a:lnTo>
                <a:lnTo>
                  <a:pt x="0" y="305116"/>
                </a:lnTo>
                <a:lnTo>
                  <a:pt x="0" y="447731"/>
                </a:lnTo>
              </a:path>
            </a:pathLst>
          </a:custGeom>
          <a:noFill/>
          <a:ln>
            <a:solidFill>
              <a:srgbClr val="21A149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PT" sz="135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12AFE5A-35A9-2449-86A8-AFC7FC9BA229}"/>
              </a:ext>
            </a:extLst>
          </p:cNvPr>
          <p:cNvSpPr/>
          <p:nvPr/>
        </p:nvSpPr>
        <p:spPr>
          <a:xfrm>
            <a:off x="2619974" y="3200163"/>
            <a:ext cx="705594" cy="3357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5116"/>
                </a:lnTo>
                <a:lnTo>
                  <a:pt x="940792" y="305116"/>
                </a:lnTo>
                <a:lnTo>
                  <a:pt x="940792" y="447731"/>
                </a:lnTo>
              </a:path>
            </a:pathLst>
          </a:custGeom>
          <a:noFill/>
          <a:ln>
            <a:solidFill>
              <a:srgbClr val="21A149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PT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B198ABF-8D00-D84A-89AD-8E39AA4D1444}"/>
              </a:ext>
            </a:extLst>
          </p:cNvPr>
          <p:cNvSpPr/>
          <p:nvPr/>
        </p:nvSpPr>
        <p:spPr>
          <a:xfrm>
            <a:off x="1683270" y="3200163"/>
            <a:ext cx="705594" cy="3357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40792" y="0"/>
                </a:moveTo>
                <a:lnTo>
                  <a:pt x="940792" y="305116"/>
                </a:lnTo>
                <a:lnTo>
                  <a:pt x="0" y="305116"/>
                </a:lnTo>
                <a:lnTo>
                  <a:pt x="0" y="447731"/>
                </a:lnTo>
              </a:path>
            </a:pathLst>
          </a:custGeom>
          <a:noFill/>
          <a:ln>
            <a:solidFill>
              <a:srgbClr val="21A149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PT" sz="135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B016E60-D687-0140-AC47-4FDF1FD38EE3}"/>
              </a:ext>
            </a:extLst>
          </p:cNvPr>
          <p:cNvSpPr/>
          <p:nvPr/>
        </p:nvSpPr>
        <p:spPr>
          <a:xfrm>
            <a:off x="2391510" y="2131188"/>
            <a:ext cx="582370" cy="3357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40792" y="0"/>
                </a:moveTo>
                <a:lnTo>
                  <a:pt x="940792" y="305116"/>
                </a:lnTo>
                <a:lnTo>
                  <a:pt x="0" y="305116"/>
                </a:lnTo>
                <a:lnTo>
                  <a:pt x="0" y="447731"/>
                </a:lnTo>
              </a:path>
            </a:pathLst>
          </a:custGeom>
          <a:noFill/>
          <a:ln>
            <a:solidFill>
              <a:srgbClr val="21A14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PT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05CAA73-1452-714A-BAFD-412B01644102}"/>
              </a:ext>
            </a:extLst>
          </p:cNvPr>
          <p:cNvSpPr/>
          <p:nvPr/>
        </p:nvSpPr>
        <p:spPr>
          <a:xfrm>
            <a:off x="2748263" y="1388029"/>
            <a:ext cx="1154608" cy="733176"/>
          </a:xfrm>
          <a:custGeom>
            <a:avLst/>
            <a:gdLst>
              <a:gd name="connsiteX0" fmla="*/ 0 w 1539478"/>
              <a:gd name="connsiteY0" fmla="*/ 97757 h 977568"/>
              <a:gd name="connsiteX1" fmla="*/ 97757 w 1539478"/>
              <a:gd name="connsiteY1" fmla="*/ 0 h 977568"/>
              <a:gd name="connsiteX2" fmla="*/ 1441721 w 1539478"/>
              <a:gd name="connsiteY2" fmla="*/ 0 h 977568"/>
              <a:gd name="connsiteX3" fmla="*/ 1539478 w 1539478"/>
              <a:gd name="connsiteY3" fmla="*/ 97757 h 977568"/>
              <a:gd name="connsiteX4" fmla="*/ 1539478 w 1539478"/>
              <a:gd name="connsiteY4" fmla="*/ 879811 h 977568"/>
              <a:gd name="connsiteX5" fmla="*/ 1441721 w 1539478"/>
              <a:gd name="connsiteY5" fmla="*/ 977568 h 977568"/>
              <a:gd name="connsiteX6" fmla="*/ 97757 w 1539478"/>
              <a:gd name="connsiteY6" fmla="*/ 977568 h 977568"/>
              <a:gd name="connsiteX7" fmla="*/ 0 w 1539478"/>
              <a:gd name="connsiteY7" fmla="*/ 879811 h 977568"/>
              <a:gd name="connsiteX8" fmla="*/ 0 w 1539478"/>
              <a:gd name="connsiteY8" fmla="*/ 97757 h 9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478" h="977568">
                <a:moveTo>
                  <a:pt x="0" y="97757"/>
                </a:moveTo>
                <a:cubicBezTo>
                  <a:pt x="0" y="43767"/>
                  <a:pt x="43767" y="0"/>
                  <a:pt x="97757" y="0"/>
                </a:cubicBezTo>
                <a:lnTo>
                  <a:pt x="1441721" y="0"/>
                </a:lnTo>
                <a:cubicBezTo>
                  <a:pt x="1495711" y="0"/>
                  <a:pt x="1539478" y="43767"/>
                  <a:pt x="1539478" y="97757"/>
                </a:cubicBezTo>
                <a:lnTo>
                  <a:pt x="1539478" y="879811"/>
                </a:lnTo>
                <a:cubicBezTo>
                  <a:pt x="1539478" y="933801"/>
                  <a:pt x="1495711" y="977568"/>
                  <a:pt x="1441721" y="977568"/>
                </a:cubicBezTo>
                <a:lnTo>
                  <a:pt x="97757" y="977568"/>
                </a:lnTo>
                <a:cubicBezTo>
                  <a:pt x="43767" y="977568"/>
                  <a:pt x="0" y="933801"/>
                  <a:pt x="0" y="879811"/>
                </a:cubicBezTo>
                <a:lnTo>
                  <a:pt x="0" y="97757"/>
                </a:lnTo>
                <a:close/>
              </a:path>
            </a:pathLst>
          </a:custGeom>
          <a:ln>
            <a:solidFill>
              <a:srgbClr val="21A14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194" tIns="67194" rIns="67194" bIns="6719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/>
              <a:t>Agile Testing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3A0B35A-E47F-6241-B140-983B7C47E0B6}"/>
              </a:ext>
            </a:extLst>
          </p:cNvPr>
          <p:cNvSpPr/>
          <p:nvPr/>
        </p:nvSpPr>
        <p:spPr>
          <a:xfrm>
            <a:off x="1838696" y="2537323"/>
            <a:ext cx="1154608" cy="733176"/>
          </a:xfrm>
          <a:custGeom>
            <a:avLst/>
            <a:gdLst>
              <a:gd name="connsiteX0" fmla="*/ 0 w 1539478"/>
              <a:gd name="connsiteY0" fmla="*/ 97757 h 977568"/>
              <a:gd name="connsiteX1" fmla="*/ 97757 w 1539478"/>
              <a:gd name="connsiteY1" fmla="*/ 0 h 977568"/>
              <a:gd name="connsiteX2" fmla="*/ 1441721 w 1539478"/>
              <a:gd name="connsiteY2" fmla="*/ 0 h 977568"/>
              <a:gd name="connsiteX3" fmla="*/ 1539478 w 1539478"/>
              <a:gd name="connsiteY3" fmla="*/ 97757 h 977568"/>
              <a:gd name="connsiteX4" fmla="*/ 1539478 w 1539478"/>
              <a:gd name="connsiteY4" fmla="*/ 879811 h 977568"/>
              <a:gd name="connsiteX5" fmla="*/ 1441721 w 1539478"/>
              <a:gd name="connsiteY5" fmla="*/ 977568 h 977568"/>
              <a:gd name="connsiteX6" fmla="*/ 97757 w 1539478"/>
              <a:gd name="connsiteY6" fmla="*/ 977568 h 977568"/>
              <a:gd name="connsiteX7" fmla="*/ 0 w 1539478"/>
              <a:gd name="connsiteY7" fmla="*/ 879811 h 977568"/>
              <a:gd name="connsiteX8" fmla="*/ 0 w 1539478"/>
              <a:gd name="connsiteY8" fmla="*/ 97757 h 9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478" h="977568">
                <a:moveTo>
                  <a:pt x="0" y="97757"/>
                </a:moveTo>
                <a:cubicBezTo>
                  <a:pt x="0" y="43767"/>
                  <a:pt x="43767" y="0"/>
                  <a:pt x="97757" y="0"/>
                </a:cubicBezTo>
                <a:lnTo>
                  <a:pt x="1441721" y="0"/>
                </a:lnTo>
                <a:cubicBezTo>
                  <a:pt x="1495711" y="0"/>
                  <a:pt x="1539478" y="43767"/>
                  <a:pt x="1539478" y="97757"/>
                </a:cubicBezTo>
                <a:lnTo>
                  <a:pt x="1539478" y="879811"/>
                </a:lnTo>
                <a:cubicBezTo>
                  <a:pt x="1539478" y="933801"/>
                  <a:pt x="1495711" y="977568"/>
                  <a:pt x="1441721" y="977568"/>
                </a:cubicBezTo>
                <a:lnTo>
                  <a:pt x="97757" y="977568"/>
                </a:lnTo>
                <a:cubicBezTo>
                  <a:pt x="43767" y="977568"/>
                  <a:pt x="0" y="933801"/>
                  <a:pt x="0" y="879811"/>
                </a:cubicBezTo>
                <a:lnTo>
                  <a:pt x="0" y="97757"/>
                </a:lnTo>
                <a:close/>
              </a:path>
            </a:pathLst>
          </a:custGeom>
          <a:solidFill>
            <a:srgbClr val="29B34B"/>
          </a:solidFill>
          <a:ln>
            <a:solidFill>
              <a:srgbClr val="21A14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194" tIns="67194" rIns="67194" bIns="6719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>
                <a:solidFill>
                  <a:schemeClr val="bg1"/>
                </a:solidFill>
              </a:rPr>
              <a:t>Scripted Checks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7A0F524-8B75-8E41-8B67-03F9EBFC698D}"/>
              </a:ext>
            </a:extLst>
          </p:cNvPr>
          <p:cNvSpPr/>
          <p:nvPr/>
        </p:nvSpPr>
        <p:spPr>
          <a:xfrm>
            <a:off x="1120280" y="3616351"/>
            <a:ext cx="1154608" cy="733176"/>
          </a:xfrm>
          <a:custGeom>
            <a:avLst/>
            <a:gdLst>
              <a:gd name="connsiteX0" fmla="*/ 0 w 1539478"/>
              <a:gd name="connsiteY0" fmla="*/ 97757 h 977568"/>
              <a:gd name="connsiteX1" fmla="*/ 97757 w 1539478"/>
              <a:gd name="connsiteY1" fmla="*/ 0 h 977568"/>
              <a:gd name="connsiteX2" fmla="*/ 1441721 w 1539478"/>
              <a:gd name="connsiteY2" fmla="*/ 0 h 977568"/>
              <a:gd name="connsiteX3" fmla="*/ 1539478 w 1539478"/>
              <a:gd name="connsiteY3" fmla="*/ 97757 h 977568"/>
              <a:gd name="connsiteX4" fmla="*/ 1539478 w 1539478"/>
              <a:gd name="connsiteY4" fmla="*/ 879811 h 977568"/>
              <a:gd name="connsiteX5" fmla="*/ 1441721 w 1539478"/>
              <a:gd name="connsiteY5" fmla="*/ 977568 h 977568"/>
              <a:gd name="connsiteX6" fmla="*/ 97757 w 1539478"/>
              <a:gd name="connsiteY6" fmla="*/ 977568 h 977568"/>
              <a:gd name="connsiteX7" fmla="*/ 0 w 1539478"/>
              <a:gd name="connsiteY7" fmla="*/ 879811 h 977568"/>
              <a:gd name="connsiteX8" fmla="*/ 0 w 1539478"/>
              <a:gd name="connsiteY8" fmla="*/ 97757 h 9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478" h="977568">
                <a:moveTo>
                  <a:pt x="0" y="97757"/>
                </a:moveTo>
                <a:cubicBezTo>
                  <a:pt x="0" y="43767"/>
                  <a:pt x="43767" y="0"/>
                  <a:pt x="97757" y="0"/>
                </a:cubicBezTo>
                <a:lnTo>
                  <a:pt x="1441721" y="0"/>
                </a:lnTo>
                <a:cubicBezTo>
                  <a:pt x="1495711" y="0"/>
                  <a:pt x="1539478" y="43767"/>
                  <a:pt x="1539478" y="97757"/>
                </a:cubicBezTo>
                <a:lnTo>
                  <a:pt x="1539478" y="879811"/>
                </a:lnTo>
                <a:cubicBezTo>
                  <a:pt x="1539478" y="933801"/>
                  <a:pt x="1495711" y="977568"/>
                  <a:pt x="1441721" y="977568"/>
                </a:cubicBezTo>
                <a:lnTo>
                  <a:pt x="97757" y="977568"/>
                </a:lnTo>
                <a:cubicBezTo>
                  <a:pt x="43767" y="977568"/>
                  <a:pt x="0" y="933801"/>
                  <a:pt x="0" y="879811"/>
                </a:cubicBezTo>
                <a:lnTo>
                  <a:pt x="0" y="97757"/>
                </a:lnTo>
                <a:close/>
              </a:path>
            </a:pathLst>
          </a:custGeom>
          <a:ln>
            <a:solidFill>
              <a:srgbClr val="21A14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194" tIns="67194" rIns="67194" bIns="6719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/>
              <a:t>Manual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5F71316-3224-8142-B4A3-F9DE2743DC48}"/>
              </a:ext>
            </a:extLst>
          </p:cNvPr>
          <p:cNvSpPr/>
          <p:nvPr/>
        </p:nvSpPr>
        <p:spPr>
          <a:xfrm>
            <a:off x="2748263" y="3656543"/>
            <a:ext cx="1154608" cy="733176"/>
          </a:xfrm>
          <a:custGeom>
            <a:avLst/>
            <a:gdLst>
              <a:gd name="connsiteX0" fmla="*/ 0 w 1539478"/>
              <a:gd name="connsiteY0" fmla="*/ 97757 h 977568"/>
              <a:gd name="connsiteX1" fmla="*/ 97757 w 1539478"/>
              <a:gd name="connsiteY1" fmla="*/ 0 h 977568"/>
              <a:gd name="connsiteX2" fmla="*/ 1441721 w 1539478"/>
              <a:gd name="connsiteY2" fmla="*/ 0 h 977568"/>
              <a:gd name="connsiteX3" fmla="*/ 1539478 w 1539478"/>
              <a:gd name="connsiteY3" fmla="*/ 97757 h 977568"/>
              <a:gd name="connsiteX4" fmla="*/ 1539478 w 1539478"/>
              <a:gd name="connsiteY4" fmla="*/ 879811 h 977568"/>
              <a:gd name="connsiteX5" fmla="*/ 1441721 w 1539478"/>
              <a:gd name="connsiteY5" fmla="*/ 977568 h 977568"/>
              <a:gd name="connsiteX6" fmla="*/ 97757 w 1539478"/>
              <a:gd name="connsiteY6" fmla="*/ 977568 h 977568"/>
              <a:gd name="connsiteX7" fmla="*/ 0 w 1539478"/>
              <a:gd name="connsiteY7" fmla="*/ 879811 h 977568"/>
              <a:gd name="connsiteX8" fmla="*/ 0 w 1539478"/>
              <a:gd name="connsiteY8" fmla="*/ 97757 h 9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478" h="977568">
                <a:moveTo>
                  <a:pt x="0" y="97757"/>
                </a:moveTo>
                <a:cubicBezTo>
                  <a:pt x="0" y="43767"/>
                  <a:pt x="43767" y="0"/>
                  <a:pt x="97757" y="0"/>
                </a:cubicBezTo>
                <a:lnTo>
                  <a:pt x="1441721" y="0"/>
                </a:lnTo>
                <a:cubicBezTo>
                  <a:pt x="1495711" y="0"/>
                  <a:pt x="1539478" y="43767"/>
                  <a:pt x="1539478" y="97757"/>
                </a:cubicBezTo>
                <a:lnTo>
                  <a:pt x="1539478" y="879811"/>
                </a:lnTo>
                <a:cubicBezTo>
                  <a:pt x="1539478" y="933801"/>
                  <a:pt x="1495711" y="977568"/>
                  <a:pt x="1441721" y="977568"/>
                </a:cubicBezTo>
                <a:lnTo>
                  <a:pt x="97757" y="977568"/>
                </a:lnTo>
                <a:cubicBezTo>
                  <a:pt x="43767" y="977568"/>
                  <a:pt x="0" y="933801"/>
                  <a:pt x="0" y="879811"/>
                </a:cubicBezTo>
                <a:lnTo>
                  <a:pt x="0" y="97757"/>
                </a:lnTo>
                <a:close/>
              </a:path>
            </a:pathLst>
          </a:custGeom>
          <a:solidFill>
            <a:srgbClr val="29B34B"/>
          </a:solidFill>
          <a:ln>
            <a:solidFill>
              <a:srgbClr val="21A14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194" tIns="67194" rIns="67194" bIns="6719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>
                <a:solidFill>
                  <a:schemeClr val="bg1"/>
                </a:solidFill>
              </a:rPr>
              <a:t>Automated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5642987-4889-2840-A674-10A9E73339EC}"/>
              </a:ext>
            </a:extLst>
          </p:cNvPr>
          <p:cNvSpPr/>
          <p:nvPr/>
        </p:nvSpPr>
        <p:spPr>
          <a:xfrm>
            <a:off x="1811322" y="4729120"/>
            <a:ext cx="1283136" cy="733176"/>
          </a:xfrm>
          <a:custGeom>
            <a:avLst/>
            <a:gdLst>
              <a:gd name="connsiteX0" fmla="*/ 0 w 1539478"/>
              <a:gd name="connsiteY0" fmla="*/ 97757 h 977568"/>
              <a:gd name="connsiteX1" fmla="*/ 97757 w 1539478"/>
              <a:gd name="connsiteY1" fmla="*/ 0 h 977568"/>
              <a:gd name="connsiteX2" fmla="*/ 1441721 w 1539478"/>
              <a:gd name="connsiteY2" fmla="*/ 0 h 977568"/>
              <a:gd name="connsiteX3" fmla="*/ 1539478 w 1539478"/>
              <a:gd name="connsiteY3" fmla="*/ 97757 h 977568"/>
              <a:gd name="connsiteX4" fmla="*/ 1539478 w 1539478"/>
              <a:gd name="connsiteY4" fmla="*/ 879811 h 977568"/>
              <a:gd name="connsiteX5" fmla="*/ 1441721 w 1539478"/>
              <a:gd name="connsiteY5" fmla="*/ 977568 h 977568"/>
              <a:gd name="connsiteX6" fmla="*/ 97757 w 1539478"/>
              <a:gd name="connsiteY6" fmla="*/ 977568 h 977568"/>
              <a:gd name="connsiteX7" fmla="*/ 0 w 1539478"/>
              <a:gd name="connsiteY7" fmla="*/ 879811 h 977568"/>
              <a:gd name="connsiteX8" fmla="*/ 0 w 1539478"/>
              <a:gd name="connsiteY8" fmla="*/ 97757 h 9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478" h="977568">
                <a:moveTo>
                  <a:pt x="0" y="97757"/>
                </a:moveTo>
                <a:cubicBezTo>
                  <a:pt x="0" y="43767"/>
                  <a:pt x="43767" y="0"/>
                  <a:pt x="97757" y="0"/>
                </a:cubicBezTo>
                <a:lnTo>
                  <a:pt x="1441721" y="0"/>
                </a:lnTo>
                <a:cubicBezTo>
                  <a:pt x="1495711" y="0"/>
                  <a:pt x="1539478" y="43767"/>
                  <a:pt x="1539478" y="97757"/>
                </a:cubicBezTo>
                <a:lnTo>
                  <a:pt x="1539478" y="879811"/>
                </a:lnTo>
                <a:cubicBezTo>
                  <a:pt x="1539478" y="933801"/>
                  <a:pt x="1495711" y="977568"/>
                  <a:pt x="1441721" y="977568"/>
                </a:cubicBezTo>
                <a:lnTo>
                  <a:pt x="97757" y="977568"/>
                </a:lnTo>
                <a:cubicBezTo>
                  <a:pt x="43767" y="977568"/>
                  <a:pt x="0" y="933801"/>
                  <a:pt x="0" y="879811"/>
                </a:cubicBezTo>
                <a:lnTo>
                  <a:pt x="0" y="97757"/>
                </a:lnTo>
                <a:close/>
              </a:path>
            </a:pathLst>
          </a:custGeom>
          <a:solidFill>
            <a:srgbClr val="29B34B"/>
          </a:solidFill>
          <a:ln>
            <a:solidFill>
              <a:srgbClr val="21A14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194" tIns="67194" rIns="67194" bIns="6719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>
                <a:solidFill>
                  <a:schemeClr val="bg1"/>
                </a:solidFill>
              </a:rPr>
              <a:t>Multiple types of tests, at different levels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5C8E7439-2535-8447-803A-ED499E04DC1D}"/>
              </a:ext>
            </a:extLst>
          </p:cNvPr>
          <p:cNvSpPr/>
          <p:nvPr/>
        </p:nvSpPr>
        <p:spPr>
          <a:xfrm>
            <a:off x="3693958" y="4715467"/>
            <a:ext cx="1154608" cy="733176"/>
          </a:xfrm>
          <a:custGeom>
            <a:avLst/>
            <a:gdLst>
              <a:gd name="connsiteX0" fmla="*/ 0 w 1539478"/>
              <a:gd name="connsiteY0" fmla="*/ 97757 h 977568"/>
              <a:gd name="connsiteX1" fmla="*/ 97757 w 1539478"/>
              <a:gd name="connsiteY1" fmla="*/ 0 h 977568"/>
              <a:gd name="connsiteX2" fmla="*/ 1441721 w 1539478"/>
              <a:gd name="connsiteY2" fmla="*/ 0 h 977568"/>
              <a:gd name="connsiteX3" fmla="*/ 1539478 w 1539478"/>
              <a:gd name="connsiteY3" fmla="*/ 97757 h 977568"/>
              <a:gd name="connsiteX4" fmla="*/ 1539478 w 1539478"/>
              <a:gd name="connsiteY4" fmla="*/ 879811 h 977568"/>
              <a:gd name="connsiteX5" fmla="*/ 1441721 w 1539478"/>
              <a:gd name="connsiteY5" fmla="*/ 977568 h 977568"/>
              <a:gd name="connsiteX6" fmla="*/ 97757 w 1539478"/>
              <a:gd name="connsiteY6" fmla="*/ 977568 h 977568"/>
              <a:gd name="connsiteX7" fmla="*/ 0 w 1539478"/>
              <a:gd name="connsiteY7" fmla="*/ 879811 h 977568"/>
              <a:gd name="connsiteX8" fmla="*/ 0 w 1539478"/>
              <a:gd name="connsiteY8" fmla="*/ 97757 h 9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478" h="977568">
                <a:moveTo>
                  <a:pt x="0" y="97757"/>
                </a:moveTo>
                <a:cubicBezTo>
                  <a:pt x="0" y="43767"/>
                  <a:pt x="43767" y="0"/>
                  <a:pt x="97757" y="0"/>
                </a:cubicBezTo>
                <a:lnTo>
                  <a:pt x="1441721" y="0"/>
                </a:lnTo>
                <a:cubicBezTo>
                  <a:pt x="1495711" y="0"/>
                  <a:pt x="1539478" y="43767"/>
                  <a:pt x="1539478" y="97757"/>
                </a:cubicBezTo>
                <a:lnTo>
                  <a:pt x="1539478" y="879811"/>
                </a:lnTo>
                <a:cubicBezTo>
                  <a:pt x="1539478" y="933801"/>
                  <a:pt x="1495711" y="977568"/>
                  <a:pt x="1441721" y="977568"/>
                </a:cubicBezTo>
                <a:lnTo>
                  <a:pt x="97757" y="977568"/>
                </a:lnTo>
                <a:cubicBezTo>
                  <a:pt x="43767" y="977568"/>
                  <a:pt x="0" y="933801"/>
                  <a:pt x="0" y="879811"/>
                </a:cubicBezTo>
                <a:lnTo>
                  <a:pt x="0" y="97757"/>
                </a:lnTo>
                <a:close/>
              </a:path>
            </a:pathLst>
          </a:custGeom>
          <a:solidFill>
            <a:srgbClr val="29B34B"/>
          </a:solidFill>
          <a:ln>
            <a:solidFill>
              <a:srgbClr val="21A14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194" tIns="67194" rIns="67194" bIns="6719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>
                <a:solidFill>
                  <a:schemeClr val="bg1"/>
                </a:solidFill>
              </a:rPr>
              <a:t>Multiple frameworks &amp; tools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A82ACB94-E0D3-4549-923D-B1F8DCC50304}"/>
              </a:ext>
            </a:extLst>
          </p:cNvPr>
          <p:cNvSpPr/>
          <p:nvPr/>
        </p:nvSpPr>
        <p:spPr>
          <a:xfrm>
            <a:off x="3678365" y="2551757"/>
            <a:ext cx="1154608" cy="733176"/>
          </a:xfrm>
          <a:custGeom>
            <a:avLst/>
            <a:gdLst>
              <a:gd name="connsiteX0" fmla="*/ 0 w 1539478"/>
              <a:gd name="connsiteY0" fmla="*/ 97757 h 977568"/>
              <a:gd name="connsiteX1" fmla="*/ 97757 w 1539478"/>
              <a:gd name="connsiteY1" fmla="*/ 0 h 977568"/>
              <a:gd name="connsiteX2" fmla="*/ 1441721 w 1539478"/>
              <a:gd name="connsiteY2" fmla="*/ 0 h 977568"/>
              <a:gd name="connsiteX3" fmla="*/ 1539478 w 1539478"/>
              <a:gd name="connsiteY3" fmla="*/ 97757 h 977568"/>
              <a:gd name="connsiteX4" fmla="*/ 1539478 w 1539478"/>
              <a:gd name="connsiteY4" fmla="*/ 879811 h 977568"/>
              <a:gd name="connsiteX5" fmla="*/ 1441721 w 1539478"/>
              <a:gd name="connsiteY5" fmla="*/ 977568 h 977568"/>
              <a:gd name="connsiteX6" fmla="*/ 97757 w 1539478"/>
              <a:gd name="connsiteY6" fmla="*/ 977568 h 977568"/>
              <a:gd name="connsiteX7" fmla="*/ 0 w 1539478"/>
              <a:gd name="connsiteY7" fmla="*/ 879811 h 977568"/>
              <a:gd name="connsiteX8" fmla="*/ 0 w 1539478"/>
              <a:gd name="connsiteY8" fmla="*/ 97757 h 9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478" h="977568">
                <a:moveTo>
                  <a:pt x="0" y="97757"/>
                </a:moveTo>
                <a:cubicBezTo>
                  <a:pt x="0" y="43767"/>
                  <a:pt x="43767" y="0"/>
                  <a:pt x="97757" y="0"/>
                </a:cubicBezTo>
                <a:lnTo>
                  <a:pt x="1441721" y="0"/>
                </a:lnTo>
                <a:cubicBezTo>
                  <a:pt x="1495711" y="0"/>
                  <a:pt x="1539478" y="43767"/>
                  <a:pt x="1539478" y="97757"/>
                </a:cubicBezTo>
                <a:lnTo>
                  <a:pt x="1539478" y="879811"/>
                </a:lnTo>
                <a:cubicBezTo>
                  <a:pt x="1539478" y="933801"/>
                  <a:pt x="1495711" y="977568"/>
                  <a:pt x="1441721" y="977568"/>
                </a:cubicBezTo>
                <a:lnTo>
                  <a:pt x="97757" y="977568"/>
                </a:lnTo>
                <a:cubicBezTo>
                  <a:pt x="43767" y="977568"/>
                  <a:pt x="0" y="933801"/>
                  <a:pt x="0" y="879811"/>
                </a:cubicBezTo>
                <a:lnTo>
                  <a:pt x="0" y="97757"/>
                </a:lnTo>
                <a:close/>
              </a:path>
            </a:pathLst>
          </a:custGeom>
          <a:ln>
            <a:solidFill>
              <a:srgbClr val="21A14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194" tIns="67194" rIns="67194" bIns="6719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/>
              <a:t>Exploratory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40DA63-71F0-AC43-95AD-3011B61E5281}"/>
              </a:ext>
            </a:extLst>
          </p:cNvPr>
          <p:cNvSpPr txBox="1">
            <a:spLocks/>
          </p:cNvSpPr>
          <p:nvPr/>
        </p:nvSpPr>
        <p:spPr>
          <a:xfrm>
            <a:off x="5970531" y="2386194"/>
            <a:ext cx="2518960" cy="89476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BB34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01F1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BB34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01F1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BB34B"/>
              </a:buClr>
              <a:buFont typeface="Arial" panose="020B0604020202020204" pitchFamily="34" charset="0"/>
              <a:buChar char="•"/>
              <a:defRPr sz="1400" kern="1200">
                <a:solidFill>
                  <a:srgbClr val="201F1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BB34B"/>
              </a:buClr>
              <a:buFont typeface="Arial" panose="020B0604020202020204" pitchFamily="34" charset="0"/>
              <a:buChar char="•"/>
              <a:defRPr sz="1200" kern="1200">
                <a:solidFill>
                  <a:srgbClr val="201F1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BB34B"/>
              </a:buClr>
              <a:buFont typeface="Arial" panose="020B0604020202020204" pitchFamily="34" charset="0"/>
              <a:buChar char="•"/>
              <a:defRPr sz="1200" kern="1200">
                <a:solidFill>
                  <a:srgbClr val="201F1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chemeClr val="tx2"/>
                </a:solidFill>
              </a:rPr>
              <a:t>Essential for..</a:t>
            </a:r>
          </a:p>
          <a:p>
            <a:r>
              <a:rPr lang="en-US" sz="1400">
                <a:solidFill>
                  <a:schemeClr val="tx2"/>
                </a:solidFill>
              </a:rPr>
              <a:t>Avoiding regressions</a:t>
            </a:r>
          </a:p>
          <a:p>
            <a:r>
              <a:rPr lang="en-US" sz="1400" b="1">
                <a:solidFill>
                  <a:schemeClr val="tx2"/>
                </a:solidFill>
              </a:rPr>
              <a:t>CI/CD</a:t>
            </a:r>
          </a:p>
          <a:p>
            <a:endParaRPr lang="en-US" sz="1400">
              <a:solidFill>
                <a:schemeClr val="tx2"/>
              </a:solidFill>
            </a:endParaRPr>
          </a:p>
          <a:p>
            <a:endParaRPr lang="en-US" sz="14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39E3F-7D81-4D89-BE0A-7C6EE3031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95" y="3429000"/>
            <a:ext cx="1627651" cy="7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3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64f36cf9c2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pt-PT" dirty="0" err="1"/>
              <a:t>Each</a:t>
            </a:r>
            <a:r>
              <a:rPr lang="pt-PT" dirty="0"/>
              <a:t> team “</a:t>
            </a:r>
            <a:r>
              <a:rPr lang="pt-PT" dirty="0" err="1"/>
              <a:t>cooks</a:t>
            </a:r>
            <a:r>
              <a:rPr lang="pt-PT" dirty="0"/>
              <a:t>” software </a:t>
            </a:r>
            <a:r>
              <a:rPr lang="pt-PT" dirty="0" err="1"/>
              <a:t>differently</a:t>
            </a:r>
            <a:endParaRPr dirty="0"/>
          </a:p>
        </p:txBody>
      </p:sp>
      <p:sp>
        <p:nvSpPr>
          <p:cNvPr id="528" name="Google Shape;528;g164f36cf9c2_0_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indent="-257175">
              <a:buChar char="●"/>
            </a:pP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DevOps</a:t>
            </a:r>
            <a:r>
              <a:rPr lang="pt-PT" dirty="0"/>
              <a:t> teams use </a:t>
            </a:r>
            <a:r>
              <a:rPr lang="pt-PT" dirty="0" err="1"/>
              <a:t>automation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a </a:t>
            </a:r>
            <a:r>
              <a:rPr lang="pt-PT" dirty="0" err="1"/>
              <a:t>bunch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tools</a:t>
            </a:r>
            <a:endParaRPr dirty="0"/>
          </a:p>
          <a:p>
            <a:pPr indent="-257175">
              <a:spcBef>
                <a:spcPts val="0"/>
              </a:spcBef>
              <a:buChar char="●"/>
            </a:pPr>
            <a:r>
              <a:rPr lang="pt-PT" dirty="0"/>
              <a:t>Teams </a:t>
            </a:r>
            <a:r>
              <a:rPr lang="pt-PT" dirty="0" err="1"/>
              <a:t>demand</a:t>
            </a:r>
            <a:r>
              <a:rPr lang="pt-PT" dirty="0"/>
              <a:t> </a:t>
            </a:r>
            <a:r>
              <a:rPr lang="pt-PT" dirty="0" err="1"/>
              <a:t>flexibility</a:t>
            </a:r>
            <a:endParaRPr dirty="0"/>
          </a:p>
        </p:txBody>
      </p:sp>
      <p:sp>
        <p:nvSpPr>
          <p:cNvPr id="529" name="Google Shape;529;g164f36cf9c2_0_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pt-PT"/>
              <a:pPr>
                <a:buSzPts val="1400"/>
              </a:pPr>
              <a:t>18</a:t>
            </a:fld>
            <a:endParaRPr dirty="0"/>
          </a:p>
        </p:txBody>
      </p:sp>
      <p:sp>
        <p:nvSpPr>
          <p:cNvPr id="534" name="Google Shape;534;g164f36cf9c2_0_0"/>
          <p:cNvSpPr txBox="1">
            <a:spLocks noGrp="1"/>
          </p:cNvSpPr>
          <p:nvPr>
            <p:ph type="title" idx="4294967295"/>
          </p:nvPr>
        </p:nvSpPr>
        <p:spPr>
          <a:xfrm>
            <a:off x="1358444" y="2877133"/>
            <a:ext cx="2874963" cy="193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pt-PT" sz="2925" b="1" dirty="0" err="1">
                <a:solidFill>
                  <a:schemeClr val="tx1"/>
                </a:solidFill>
                <a:latin typeface="+mn-lt"/>
              </a:rPr>
              <a:t>How</a:t>
            </a:r>
            <a:r>
              <a:rPr lang="pt-PT" sz="2925" b="1">
                <a:solidFill>
                  <a:schemeClr val="tx1"/>
                </a:solidFill>
                <a:latin typeface="+mn-lt"/>
              </a:rPr>
              <a:t> to </a:t>
            </a:r>
            <a:r>
              <a:rPr lang="pt-PT" sz="2925" b="1" err="1">
                <a:solidFill>
                  <a:schemeClr val="tx1"/>
                </a:solidFill>
                <a:latin typeface="+mn-lt"/>
              </a:rPr>
              <a:t>make</a:t>
            </a:r>
            <a:r>
              <a:rPr lang="pt-PT" sz="2925" b="1">
                <a:solidFill>
                  <a:schemeClr val="tx1"/>
                </a:solidFill>
                <a:latin typeface="+mn-lt"/>
              </a:rPr>
              <a:t> </a:t>
            </a:r>
            <a:r>
              <a:rPr lang="pt-PT" sz="2925" b="1" err="1">
                <a:solidFill>
                  <a:schemeClr val="tx1"/>
                </a:solidFill>
                <a:latin typeface="+mn-lt"/>
              </a:rPr>
              <a:t>sure</a:t>
            </a:r>
            <a:r>
              <a:rPr lang="pt-PT" sz="2925" b="1">
                <a:solidFill>
                  <a:schemeClr val="tx1"/>
                </a:solidFill>
                <a:latin typeface="+mn-lt"/>
              </a:rPr>
              <a:t> </a:t>
            </a:r>
            <a:r>
              <a:rPr lang="pt-PT" sz="2925" b="1" err="1">
                <a:solidFill>
                  <a:schemeClr val="tx1"/>
                </a:solidFill>
                <a:latin typeface="+mn-lt"/>
              </a:rPr>
              <a:t>we</a:t>
            </a:r>
            <a:r>
              <a:rPr lang="pt-PT" sz="2925" b="1">
                <a:solidFill>
                  <a:schemeClr val="tx1"/>
                </a:solidFill>
                <a:latin typeface="+mn-lt"/>
              </a:rPr>
              <a:t> </a:t>
            </a:r>
            <a:r>
              <a:rPr lang="pt-PT" sz="2925" b="1" err="1">
                <a:solidFill>
                  <a:schemeClr val="tx1"/>
                </a:solidFill>
                <a:latin typeface="+mn-lt"/>
              </a:rPr>
              <a:t>don’t</a:t>
            </a:r>
            <a:r>
              <a:rPr lang="pt-PT" sz="2925" b="1">
                <a:solidFill>
                  <a:schemeClr val="tx1"/>
                </a:solidFill>
                <a:latin typeface="+mn-lt"/>
              </a:rPr>
              <a:t> miss </a:t>
            </a:r>
            <a:r>
              <a:rPr lang="pt-PT" sz="2925" b="1" err="1">
                <a:solidFill>
                  <a:schemeClr val="tx1"/>
                </a:solidFill>
                <a:latin typeface="+mn-lt"/>
              </a:rPr>
              <a:t>information</a:t>
            </a:r>
            <a:r>
              <a:rPr lang="pt-PT" sz="2925" b="1">
                <a:solidFill>
                  <a:schemeClr val="tx1"/>
                </a:solidFill>
                <a:latin typeface="+mn-lt"/>
              </a:rPr>
              <a:t>?</a:t>
            </a:r>
            <a:endParaRPr sz="2925" b="1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30" name="Google Shape;530;g164f36cf9c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867" y="3083122"/>
            <a:ext cx="2057216" cy="1518422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164f36cf9c2_0_0"/>
          <p:cNvSpPr txBox="1"/>
          <p:nvPr/>
        </p:nvSpPr>
        <p:spPr>
          <a:xfrm>
            <a:off x="5518984" y="5831328"/>
            <a:ext cx="3543754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r"/>
            <a:r>
              <a:rPr lang="pt-PT" sz="900" i="1" dirty="0" err="1"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pt-PT" sz="900" i="1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PT" sz="900" i="1" dirty="0" err="1">
                <a:latin typeface="Calibri"/>
                <a:ea typeface="Calibri"/>
                <a:cs typeface="Calibri"/>
                <a:sym typeface="Calibri"/>
              </a:rPr>
              <a:t>Atlassian</a:t>
            </a:r>
            <a:r>
              <a:rPr lang="pt-PT" sz="900" i="1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PT" sz="900" i="1" dirty="0" err="1">
                <a:latin typeface="Calibri"/>
                <a:ea typeface="Calibri"/>
                <a:cs typeface="Calibri"/>
                <a:sym typeface="Calibri"/>
              </a:rPr>
              <a:t>State</a:t>
            </a:r>
            <a:r>
              <a:rPr lang="pt-PT" sz="900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900" i="1" dirty="0" err="1"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PT" sz="900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900" i="1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900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900" i="1" dirty="0" err="1">
                <a:latin typeface="Calibri"/>
                <a:ea typeface="Calibri"/>
                <a:cs typeface="Calibri"/>
                <a:sym typeface="Calibri"/>
              </a:rPr>
              <a:t>Developer</a:t>
            </a:r>
            <a:r>
              <a:rPr lang="pt-PT" sz="900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900" i="1" dirty="0" err="1">
                <a:latin typeface="Calibri"/>
                <a:ea typeface="Calibri"/>
                <a:cs typeface="Calibri"/>
                <a:sym typeface="Calibri"/>
              </a:rPr>
              <a:t>Report</a:t>
            </a:r>
            <a:r>
              <a:rPr lang="pt-PT" sz="900" i="1" dirty="0">
                <a:latin typeface="Calibri"/>
                <a:ea typeface="Calibri"/>
                <a:cs typeface="Calibri"/>
                <a:sym typeface="Calibri"/>
              </a:rPr>
              <a:t> 2022</a:t>
            </a:r>
            <a:endParaRPr sz="1350" i="1" dirty="0"/>
          </a:p>
        </p:txBody>
      </p:sp>
      <p:sp>
        <p:nvSpPr>
          <p:cNvPr id="533" name="Google Shape;533;g164f36cf9c2_0_0"/>
          <p:cNvSpPr txBox="1"/>
          <p:nvPr/>
        </p:nvSpPr>
        <p:spPr>
          <a:xfrm>
            <a:off x="5330213" y="4691238"/>
            <a:ext cx="3732525" cy="34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pt-PT" sz="1350" i="1"/>
              <a:t>Flexibility is key when adopting more tools</a:t>
            </a:r>
            <a:endParaRPr sz="1350" i="1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7558683-DF53-1E92-228D-7EA04AEE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/>
              <a:t>Sergio Freire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92BD48-A703-9F4D-F335-EA1D9C28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sz="2800" dirty="0"/>
              <a:t>How do we integrate all this? </a:t>
            </a:r>
            <a:endParaRPr lang="en-P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8C73F-4ACB-F476-C9FA-1279AB7E0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T" dirty="0"/>
              <a:t>How to have a unified overview of testing?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</a:t>
            </a:r>
            <a:r>
              <a:rPr lang="en-PT" dirty="0"/>
              <a:t>ifferent approaches with different adoption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</a:t>
            </a:r>
            <a:r>
              <a:rPr lang="en-PT" dirty="0"/>
              <a:t>ifferent frameworks &amp; tools</a:t>
            </a:r>
          </a:p>
          <a:p>
            <a:r>
              <a:rPr lang="en-PT" dirty="0"/>
              <a:t>How to track its impacts on the deliverables managed on the issue tracker being used?</a:t>
            </a:r>
          </a:p>
          <a:p>
            <a:endParaRPr lang="en-P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5028C-056E-90B3-F062-24249E71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2973A-3FF2-ED5E-E90A-B43AF5BB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59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D23C-3BFD-4095-A1E0-8B578E87F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502BD-D910-412C-B344-885722FFD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DevOps in a nutshell</a:t>
            </a:r>
          </a:p>
          <a:p>
            <a:r>
              <a:rPr lang="en-US" dirty="0"/>
              <a:t>Explain the core concepts of Continuous Integration practice</a:t>
            </a:r>
          </a:p>
          <a:p>
            <a:r>
              <a:rPr lang="en-US" dirty="0"/>
              <a:t>See CI in action</a:t>
            </a:r>
          </a:p>
          <a:p>
            <a:r>
              <a:rPr lang="en-US" dirty="0"/>
              <a:t>Learn how CI can be integrated with a test management tool</a:t>
            </a:r>
          </a:p>
          <a:p>
            <a:r>
              <a:rPr lang="en-US" dirty="0"/>
              <a:t>How to analyze the results and its impacts in Jira</a:t>
            </a:r>
          </a:p>
          <a:p>
            <a:r>
              <a:rPr lang="en-US" dirty="0"/>
              <a:t>BONUS: How to overcome some testing challenges even with CI</a:t>
            </a:r>
          </a:p>
          <a:p>
            <a:endParaRPr lang="en-US" dirty="0"/>
          </a:p>
          <a:p>
            <a:endParaRPr lang="en-US" dirty="0"/>
          </a:p>
          <a:p>
            <a:endParaRPr lang="pt-P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09D5C-4B66-4A93-8A93-10A011CD4D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611560" y="6376988"/>
            <a:ext cx="6859215" cy="22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200" u="none" kern="1200" spc="-80" baseline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pt-PT"/>
              <a:t>I Oliveira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A7CF3CB-FB8E-F8D4-E3DB-AF0F7FE1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500602A-42EA-B590-71F7-9A7EB7A8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1C462ED-F2DE-43C8-947F-093D44ED50DD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749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en-US" dirty="0"/>
              <a:t>What is Xray?</a:t>
            </a:r>
            <a:endParaRPr dirty="0"/>
          </a:p>
        </p:txBody>
      </p:sp>
      <p:sp>
        <p:nvSpPr>
          <p:cNvPr id="130" name="Google Shape;130;p6"/>
          <p:cNvSpPr txBox="1">
            <a:spLocks noGrp="1"/>
          </p:cNvSpPr>
          <p:nvPr>
            <p:ph idx="1"/>
          </p:nvPr>
        </p:nvSpPr>
        <p:spPr>
          <a:xfrm>
            <a:off x="628650" y="1371601"/>
            <a:ext cx="3943350" cy="48053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14313" indent="-214313">
              <a:spcBef>
                <a:spcPts val="0"/>
              </a:spcBef>
              <a:buFont typeface="Arial"/>
              <a:buChar char="•"/>
            </a:pPr>
            <a:r>
              <a:rPr lang="en-US" sz="1800" dirty="0"/>
              <a:t>Test Management App for Jira</a:t>
            </a:r>
          </a:p>
          <a:p>
            <a:pPr marL="214313" indent="-214313">
              <a:spcBef>
                <a:spcPts val="0"/>
              </a:spcBef>
              <a:buFont typeface="Arial"/>
              <a:buChar char="•"/>
            </a:pPr>
            <a:endParaRPr lang="en-US" sz="1800" dirty="0"/>
          </a:p>
          <a:p>
            <a:pPr marL="214313" indent="-214313">
              <a:spcBef>
                <a:spcPts val="0"/>
              </a:spcBef>
              <a:buFont typeface="Arial"/>
              <a:buChar char="•"/>
            </a:pPr>
            <a:r>
              <a:rPr lang="en-US" sz="1800" dirty="0"/>
              <a:t>Scripted and Exploratory Testing</a:t>
            </a:r>
            <a:endParaRPr sz="1800" dirty="0"/>
          </a:p>
          <a:p>
            <a:pPr marL="214313" indent="-214313">
              <a:buFont typeface="Arial"/>
              <a:buChar char="•"/>
            </a:pPr>
            <a:r>
              <a:rPr lang="en-US" sz="1800" dirty="0"/>
              <a:t>Organize, Plan &amp; Execute Tests</a:t>
            </a:r>
            <a:endParaRPr sz="1800" dirty="0"/>
          </a:p>
          <a:p>
            <a:pPr marL="214313" indent="-214313">
              <a:buFont typeface="Arial"/>
              <a:buChar char="•"/>
            </a:pPr>
            <a:r>
              <a:rPr lang="en-US" sz="1800" dirty="0"/>
              <a:t>Report bugs</a:t>
            </a:r>
            <a:endParaRPr sz="1800" dirty="0"/>
          </a:p>
          <a:p>
            <a:pPr marL="214313" indent="-214313">
              <a:buFont typeface="Arial"/>
              <a:buChar char="•"/>
            </a:pPr>
            <a:r>
              <a:rPr lang="en-US" sz="1800" dirty="0"/>
              <a:t>Test Coverage visibility</a:t>
            </a:r>
            <a:endParaRPr sz="1800" dirty="0"/>
          </a:p>
          <a:p>
            <a:pPr marL="214313" indent="-214313">
              <a:buFont typeface="Arial"/>
              <a:buChar char="•"/>
            </a:pPr>
            <a:r>
              <a:rPr lang="en-US" sz="1800" dirty="0"/>
              <a:t>Complete traceability</a:t>
            </a:r>
            <a:endParaRPr sz="1800" dirty="0"/>
          </a:p>
          <a:p>
            <a:pPr marL="214313" indent="-214313">
              <a:buFont typeface="Arial"/>
              <a:buChar char="•"/>
            </a:pPr>
            <a:r>
              <a:rPr lang="en-US" sz="1800" dirty="0"/>
              <a:t>Automation friendly</a:t>
            </a:r>
            <a:endParaRPr sz="1800" dirty="0"/>
          </a:p>
          <a:p>
            <a:pPr marL="214313" indent="-128588"/>
            <a:endParaRPr sz="1800" dirty="0"/>
          </a:p>
        </p:txBody>
      </p:sp>
      <p:sp>
        <p:nvSpPr>
          <p:cNvPr id="131" name="Google Shape;131;p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915" y="3319789"/>
            <a:ext cx="4706576" cy="268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9128" y="853436"/>
            <a:ext cx="4460701" cy="25409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719A3B-5B05-63F1-1810-38D374EC0719}"/>
              </a:ext>
            </a:extLst>
          </p:cNvPr>
          <p:cNvSpPr txBox="1"/>
          <p:nvPr/>
        </p:nvSpPr>
        <p:spPr>
          <a:xfrm>
            <a:off x="2602523" y="6238483"/>
            <a:ext cx="5059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FFC000"/>
                </a:solidFill>
              </a:rPr>
              <a:t>Single-source of truth, for all team members.</a:t>
            </a:r>
            <a:endParaRPr lang="en-PT" i="1" dirty="0">
              <a:solidFill>
                <a:srgbClr val="FFC000"/>
              </a:solidFill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363A2A6-F039-6BB4-5181-321385D34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680dd33218_0_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pt-PT" dirty="0" err="1"/>
              <a:t>Xray</a:t>
            </a:r>
            <a:r>
              <a:rPr lang="pt-PT" dirty="0"/>
              <a:t>: ”</a:t>
            </a:r>
            <a:r>
              <a:rPr lang="pt-PT" dirty="0" err="1"/>
              <a:t>enhanced</a:t>
            </a:r>
            <a:r>
              <a:rPr lang="pt-PT" dirty="0"/>
              <a:t>”, </a:t>
            </a:r>
            <a:r>
              <a:rPr lang="pt-PT" dirty="0" err="1"/>
              <a:t>consolidated</a:t>
            </a:r>
            <a:r>
              <a:rPr lang="pt-PT" dirty="0"/>
              <a:t> </a:t>
            </a:r>
            <a:r>
              <a:rPr lang="pt-PT" dirty="0" err="1"/>
              <a:t>testing</a:t>
            </a:r>
            <a:r>
              <a:rPr lang="pt-PT" dirty="0"/>
              <a:t> in </a:t>
            </a:r>
            <a:r>
              <a:rPr lang="pt-PT" dirty="0" err="1"/>
              <a:t>Jira</a:t>
            </a:r>
            <a:endParaRPr dirty="0">
              <a:solidFill>
                <a:srgbClr val="45B150"/>
              </a:solidFill>
            </a:endParaRPr>
          </a:p>
        </p:txBody>
      </p:sp>
      <p:sp>
        <p:nvSpPr>
          <p:cNvPr id="599" name="Google Shape;599;g1680dd33218_0_6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indent="-257175">
              <a:buChar char="●"/>
            </a:pPr>
            <a:r>
              <a:rPr lang="pt-PT" dirty="0" err="1"/>
              <a:t>Multiple</a:t>
            </a:r>
            <a:r>
              <a:rPr lang="pt-PT" dirty="0"/>
              <a:t> </a:t>
            </a:r>
            <a:r>
              <a:rPr lang="pt-PT" dirty="0" err="1"/>
              <a:t>test</a:t>
            </a:r>
            <a:r>
              <a:rPr lang="pt-PT" dirty="0"/>
              <a:t> </a:t>
            </a:r>
            <a:r>
              <a:rPr lang="pt-PT" dirty="0" err="1"/>
              <a:t>approaches</a:t>
            </a:r>
            <a:endParaRPr lang="pt-PT" dirty="0"/>
          </a:p>
          <a:p>
            <a:pPr indent="-257175">
              <a:spcBef>
                <a:spcPts val="0"/>
              </a:spcBef>
              <a:buChar char="●"/>
            </a:pPr>
            <a:r>
              <a:rPr lang="pt-PT" dirty="0"/>
              <a:t>BDD</a:t>
            </a:r>
            <a:endParaRPr dirty="0"/>
          </a:p>
          <a:p>
            <a:pPr indent="-257175">
              <a:spcBef>
                <a:spcPts val="0"/>
              </a:spcBef>
              <a:buChar char="●"/>
            </a:pPr>
            <a:r>
              <a:rPr lang="pt-PT" dirty="0"/>
              <a:t>Data-</a:t>
            </a:r>
            <a:r>
              <a:rPr lang="pt-PT" dirty="0" err="1"/>
              <a:t>driven</a:t>
            </a:r>
            <a:r>
              <a:rPr lang="pt-PT" dirty="0"/>
              <a:t> </a:t>
            </a:r>
            <a:r>
              <a:rPr lang="pt-PT" dirty="0" err="1"/>
              <a:t>testing</a:t>
            </a:r>
            <a:endParaRPr dirty="0"/>
          </a:p>
          <a:p>
            <a:pPr indent="-257175">
              <a:spcBef>
                <a:spcPts val="0"/>
              </a:spcBef>
              <a:buChar char="●"/>
            </a:pPr>
            <a:endParaRPr dirty="0"/>
          </a:p>
        </p:txBody>
      </p:sp>
      <p:sp>
        <p:nvSpPr>
          <p:cNvPr id="600" name="Google Shape;600;g1680dd33218_0_6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pt-PT"/>
              <a:pPr>
                <a:buSzPts val="1400"/>
              </a:pPr>
              <a:t>21</a:t>
            </a:fld>
            <a:endParaRPr/>
          </a:p>
        </p:txBody>
      </p:sp>
      <p:pic>
        <p:nvPicPr>
          <p:cNvPr id="601" name="Google Shape;601;g1680dd33218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1592" y="3598968"/>
            <a:ext cx="5724395" cy="218019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02" name="Google Shape;602;g1680dd33218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857" y="1241732"/>
            <a:ext cx="3693001" cy="19225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603" name="Google Shape;603;g1680dd33218_0_67"/>
          <p:cNvCxnSpPr/>
          <p:nvPr/>
        </p:nvCxnSpPr>
        <p:spPr>
          <a:xfrm rot="10800000" flipH="1">
            <a:off x="1722900" y="2202613"/>
            <a:ext cx="3177000" cy="675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4" name="Google Shape;604;g1680dd33218_0_67"/>
          <p:cNvCxnSpPr>
            <a:cxnSpLocks/>
          </p:cNvCxnSpPr>
          <p:nvPr/>
        </p:nvCxnSpPr>
        <p:spPr>
          <a:xfrm>
            <a:off x="3435187" y="2596107"/>
            <a:ext cx="1387162" cy="920816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3D6EB0B-5922-35C1-BA02-4F9CD4BE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64755dbc07_0_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pt-PT" dirty="0" err="1"/>
              <a:t>Xray</a:t>
            </a:r>
            <a:r>
              <a:rPr lang="pt-PT" dirty="0"/>
              <a:t>: trace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impacts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source</a:t>
            </a:r>
            <a:endParaRPr dirty="0">
              <a:solidFill>
                <a:srgbClr val="45B150"/>
              </a:solidFill>
            </a:endParaRPr>
          </a:p>
        </p:txBody>
      </p:sp>
      <p:sp>
        <p:nvSpPr>
          <p:cNvPr id="587" name="Google Shape;587;g164755dbc07_0_9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pt-PT"/>
              <a:pPr>
                <a:buSzPts val="1400"/>
              </a:pPr>
              <a:t>22</a:t>
            </a:fld>
            <a:endParaRPr/>
          </a:p>
        </p:txBody>
      </p:sp>
      <p:pic>
        <p:nvPicPr>
          <p:cNvPr id="588" name="Google Shape;588;g164755dbc07_0_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819" y="1788606"/>
            <a:ext cx="7646795" cy="4109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590" name="Google Shape;590;g164755dbc07_0_98"/>
          <p:cNvCxnSpPr>
            <a:cxnSpLocks/>
          </p:cNvCxnSpPr>
          <p:nvPr/>
        </p:nvCxnSpPr>
        <p:spPr>
          <a:xfrm flipH="1">
            <a:off x="2551306" y="3195836"/>
            <a:ext cx="519597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1" name="Google Shape;591;g164755dbc07_0_98"/>
          <p:cNvCxnSpPr>
            <a:cxnSpLocks/>
          </p:cNvCxnSpPr>
          <p:nvPr/>
        </p:nvCxnSpPr>
        <p:spPr>
          <a:xfrm>
            <a:off x="2159421" y="5401882"/>
            <a:ext cx="5587858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2" name="Google Shape;592;g164755dbc07_0_98"/>
          <p:cNvSpPr txBox="1"/>
          <p:nvPr/>
        </p:nvSpPr>
        <p:spPr>
          <a:xfrm>
            <a:off x="4268240" y="2693204"/>
            <a:ext cx="2250000" cy="45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675"/>
              </a:spcBef>
            </a:pPr>
            <a:r>
              <a:rPr lang="pt-PT" sz="135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impacts</a:t>
            </a:r>
            <a:endParaRPr sz="135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g164755dbc07_0_98"/>
          <p:cNvSpPr txBox="1"/>
          <p:nvPr/>
        </p:nvSpPr>
        <p:spPr>
          <a:xfrm>
            <a:off x="3932882" y="4931516"/>
            <a:ext cx="2250000" cy="45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675"/>
              </a:spcBef>
            </a:pPr>
            <a:r>
              <a:rPr lang="pt-PT" sz="1350" b="1" dirty="0" err="1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source</a:t>
            </a:r>
            <a:r>
              <a:rPr lang="pt-PT" sz="1350" b="1" dirty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(?)</a:t>
            </a:r>
            <a:endParaRPr sz="1350" b="1" dirty="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774D35-516C-C12B-30C7-FBBB0F67D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1"/>
            <a:ext cx="7886700" cy="4805362"/>
          </a:xfrm>
        </p:spPr>
        <p:txBody>
          <a:bodyPr/>
          <a:lstStyle/>
          <a:p>
            <a:r>
              <a:rPr lang="en-PT" dirty="0"/>
              <a:t>Story/requirements </a:t>
            </a:r>
            <a:r>
              <a:rPr lang="en-PT" dirty="0">
                <a:sym typeface="Wingdings" pitchFamily="2" charset="2"/>
              </a:rPr>
              <a:t> Tests Runs  Bugs</a:t>
            </a:r>
            <a:endParaRPr lang="en-PT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a660d762a9_0_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en-GB" dirty="0"/>
              <a:t>Xray: integration with test automation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13C19-08DD-4002-DFD1-31A71B935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71601"/>
            <a:ext cx="8515351" cy="4805362"/>
          </a:xfrm>
        </p:spPr>
        <p:txBody>
          <a:bodyPr/>
          <a:lstStyle/>
          <a:p>
            <a:pPr>
              <a:buAutoNum type="arabicPeriod"/>
            </a:pPr>
            <a:r>
              <a:rPr lang="en-GB" u="sng" dirty="0"/>
              <a:t>Track (have visibility of) test automation results in Jira, using Xray</a:t>
            </a:r>
            <a:endParaRPr lang="en-GB" dirty="0"/>
          </a:p>
          <a:p>
            <a:r>
              <a:rPr lang="en-GB" dirty="0"/>
              <a:t>A</a:t>
            </a:r>
            <a:r>
              <a:rPr lang="en-PT" dirty="0"/>
              <a:t>longside other testing effort and available to all team members.</a:t>
            </a:r>
          </a:p>
        </p:txBody>
      </p:sp>
      <p:sp>
        <p:nvSpPr>
          <p:cNvPr id="716" name="Google Shape;716;g2a660d762a9_0_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GB"/>
              <a:pPr/>
              <a:t>23</a:t>
            </a:fld>
            <a:endParaRPr/>
          </a:p>
        </p:txBody>
      </p:sp>
      <p:pic>
        <p:nvPicPr>
          <p:cNvPr id="717" name="Google Shape;717;g2a660d762a9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365" y="2880356"/>
            <a:ext cx="3180114" cy="27610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18" name="Google Shape;718;g2a660d762a9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2195" y="2872406"/>
            <a:ext cx="4853684" cy="313650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4B5322F-B4B8-BF35-D764-5586AC93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a660d762a9_0_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en-GB" dirty="0"/>
              <a:t>Xray: integration with test automation</a:t>
            </a:r>
            <a:endParaRPr dirty="0"/>
          </a:p>
        </p:txBody>
      </p:sp>
      <p:sp>
        <p:nvSpPr>
          <p:cNvPr id="725" name="Google Shape;725;g2a660d762a9_0_41"/>
          <p:cNvSpPr txBox="1">
            <a:spLocks noGrp="1"/>
          </p:cNvSpPr>
          <p:nvPr>
            <p:ph idx="1"/>
          </p:nvPr>
        </p:nvSpPr>
        <p:spPr>
          <a:xfrm>
            <a:off x="628650" y="1371601"/>
            <a:ext cx="8294286" cy="4805362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r>
              <a:rPr lang="en-GB" u="sng" dirty="0"/>
              <a:t>2. Track coverage related with test automation</a:t>
            </a:r>
            <a:endParaRPr u="sng" dirty="0"/>
          </a:p>
          <a:p>
            <a:pPr lvl="1">
              <a:spcBef>
                <a:spcPts val="0"/>
              </a:spcBef>
              <a:buAutoNum type="alphaLcPeriod"/>
            </a:pPr>
            <a:r>
              <a:rPr lang="en-GB" dirty="0"/>
              <a:t>What “requirements” are covered by automated tests</a:t>
            </a:r>
            <a:endParaRPr dirty="0"/>
          </a:p>
          <a:p>
            <a:pPr lvl="1">
              <a:spcBef>
                <a:spcPts val="0"/>
              </a:spcBef>
              <a:buAutoNum type="alphaLcPeriod"/>
            </a:pPr>
            <a:r>
              <a:rPr lang="en-GB" dirty="0"/>
              <a:t>What is the status of those “requirements” given the test automation results</a:t>
            </a:r>
            <a:endParaRPr dirty="0"/>
          </a:p>
          <a:p>
            <a:pPr marL="0" indent="0">
              <a:buNone/>
            </a:pPr>
            <a:endParaRPr dirty="0"/>
          </a:p>
        </p:txBody>
      </p:sp>
      <p:sp>
        <p:nvSpPr>
          <p:cNvPr id="726" name="Google Shape;726;g2a660d762a9_0_4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GB"/>
              <a:pPr/>
              <a:t>24</a:t>
            </a:fld>
            <a:endParaRPr/>
          </a:p>
        </p:txBody>
      </p:sp>
      <p:pic>
        <p:nvPicPr>
          <p:cNvPr id="728" name="Google Shape;728;g2a660d762a9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70" y="3429000"/>
            <a:ext cx="5456256" cy="26420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27" name="Google Shape;727;g2a660d762a9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5134" y="2743200"/>
            <a:ext cx="5858190" cy="36799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95FDB73-5927-AB67-BFA7-5B95B762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9"/>
          <p:cNvGrpSpPr/>
          <p:nvPr/>
        </p:nvGrpSpPr>
        <p:grpSpPr>
          <a:xfrm>
            <a:off x="2413251" y="2216880"/>
            <a:ext cx="5073399" cy="2457153"/>
            <a:chOff x="6007" y="646832"/>
            <a:chExt cx="7677034" cy="3980684"/>
          </a:xfrm>
        </p:grpSpPr>
        <p:sp>
          <p:nvSpPr>
            <p:cNvPr id="168" name="Google Shape;168;p9"/>
            <p:cNvSpPr/>
            <p:nvPr/>
          </p:nvSpPr>
          <p:spPr>
            <a:xfrm>
              <a:off x="1072261" y="646832"/>
              <a:ext cx="2772262" cy="56866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T" sz="1350"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6007" y="1215501"/>
              <a:ext cx="2132509" cy="1421673"/>
            </a:xfrm>
            <a:prstGeom prst="roundRect">
              <a:avLst>
                <a:gd name="adj" fmla="val 10000"/>
              </a:avLst>
            </a:prstGeom>
            <a:solidFill>
              <a:srgbClr val="5BA93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endParaRPr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9"/>
            <p:cNvSpPr txBox="1"/>
            <p:nvPr/>
          </p:nvSpPr>
          <p:spPr>
            <a:xfrm>
              <a:off x="47646" y="1257140"/>
              <a:ext cx="2049231" cy="1338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575" tIns="88575" rIns="88575" bIns="8857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3100"/>
              </a:pPr>
              <a:r>
                <a:rPr lang="en-US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Story(ies)</a:t>
              </a:r>
              <a:endParaRPr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3798804" y="646832"/>
              <a:ext cx="91440" cy="56866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T" sz="135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778269" y="1215501"/>
              <a:ext cx="2132509" cy="1421673"/>
            </a:xfrm>
            <a:prstGeom prst="roundRect">
              <a:avLst>
                <a:gd name="adj" fmla="val 10000"/>
              </a:avLst>
            </a:prstGeom>
            <a:solidFill>
              <a:srgbClr val="904EE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endParaRPr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2819908" y="1257140"/>
              <a:ext cx="2049231" cy="1338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575" tIns="88575" rIns="88575" bIns="8857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3100"/>
              </a:pPr>
              <a:r>
                <a:rPr lang="en-US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Epic(s)</a:t>
              </a:r>
              <a:endParaRPr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3798804" y="2637174"/>
              <a:ext cx="91440" cy="56866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T" sz="135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2778269" y="3205843"/>
              <a:ext cx="2132509" cy="1421673"/>
            </a:xfrm>
            <a:prstGeom prst="roundRect">
              <a:avLst>
                <a:gd name="adj" fmla="val 10000"/>
              </a:avLst>
            </a:prstGeom>
            <a:solidFill>
              <a:srgbClr val="5BA93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endParaRPr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2819908" y="3247482"/>
              <a:ext cx="2049231" cy="1338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575" tIns="88575" rIns="88575" bIns="8857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3100"/>
              </a:pPr>
              <a:r>
                <a:rPr lang="en-US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Story(ies)</a:t>
              </a:r>
              <a:endParaRPr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3844524" y="646832"/>
              <a:ext cx="2772262" cy="56866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PT" sz="135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550532" y="1215501"/>
              <a:ext cx="2132509" cy="142167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endParaRPr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5592171" y="1257140"/>
              <a:ext cx="2049231" cy="1338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1600"/>
              </a:pPr>
              <a:r>
                <a:rPr lang="en-US" sz="9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other issue types to be handled as such</a:t>
              </a:r>
              <a:endParaRPr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en-US" dirty="0"/>
              <a:t>Xray: issues coverable with Tests</a:t>
            </a:r>
            <a:endParaRPr dirty="0"/>
          </a:p>
        </p:txBody>
      </p:sp>
      <p:sp>
        <p:nvSpPr>
          <p:cNvPr id="182" name="Google Shape;182;p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25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0B81E74-7BCA-1651-78F1-5A907168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A10E40-2E7B-C5F2-6A68-F43CCFDC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DEMO 1: Spring Tutorial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F6938B-6916-D513-EB79-25204B971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1"/>
            <a:ext cx="4455816" cy="4805362"/>
          </a:xfrm>
        </p:spPr>
        <p:txBody>
          <a:bodyPr/>
          <a:lstStyle/>
          <a:p>
            <a:r>
              <a:rPr lang="en-PT"/>
              <a:t>Unit and integration tests.</a:t>
            </a:r>
            <a:br>
              <a:rPr lang="en-PT"/>
            </a:br>
            <a:r>
              <a:rPr lang="en-PT"/>
              <a:t>We’ll see CI in action: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Fix a bug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Trigger build including tests</a:t>
            </a:r>
          </a:p>
          <a:p>
            <a:pPr marL="774900" lvl="2" indent="-342900"/>
            <a:r>
              <a:rPr lang="en-GB"/>
              <a:t>Multiple Java versions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T"/>
              <a:t>See feedback on 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T"/>
              <a:t>Track results in Jira using Xray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PT"/>
          </a:p>
          <a:p>
            <a:endParaRPr lang="en-PT"/>
          </a:p>
          <a:p>
            <a:endParaRPr lang="en-PT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7A50E2-B1A4-03EC-C188-B3BB29C5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012BE-E9EE-5B17-0AC1-5AAC155E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26</a:t>
            </a:fld>
            <a:endParaRPr lang="pt-P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61F55-E429-6413-0B06-DD0907121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30" y="1833824"/>
            <a:ext cx="3644900" cy="368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D2D78B-F45A-5603-82EA-DCAADA849997}"/>
              </a:ext>
            </a:extLst>
          </p:cNvPr>
          <p:cNvSpPr txBox="1"/>
          <p:nvPr/>
        </p:nvSpPr>
        <p:spPr>
          <a:xfrm>
            <a:off x="4195187" y="5823300"/>
            <a:ext cx="4948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dirty="0">
                <a:hlinkClick r:id="rId3"/>
              </a:rPr>
              <a:t>https://github.com/bitcoder/tutorial-spring</a:t>
            </a:r>
            <a:r>
              <a:rPr lang="en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6001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"/>
          <p:cNvSpPr/>
          <p:nvPr/>
        </p:nvSpPr>
        <p:spPr>
          <a:xfrm>
            <a:off x="1143" y="857250"/>
            <a:ext cx="9141714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303" name="Google Shape;303;p14"/>
          <p:cNvGrpSpPr/>
          <p:nvPr/>
        </p:nvGrpSpPr>
        <p:grpSpPr>
          <a:xfrm>
            <a:off x="107446" y="910610"/>
            <a:ext cx="8932646" cy="545169"/>
            <a:chOff x="3893440" y="27432"/>
            <a:chExt cx="1787548" cy="1214076"/>
          </a:xfrm>
        </p:grpSpPr>
        <p:sp>
          <p:nvSpPr>
            <p:cNvPr id="304" name="Google Shape;304;p14"/>
            <p:cNvSpPr/>
            <p:nvPr/>
          </p:nvSpPr>
          <p:spPr>
            <a:xfrm>
              <a:off x="3893440" y="58178"/>
              <a:ext cx="1787548" cy="1183330"/>
            </a:xfrm>
            <a:prstGeom prst="roundRect">
              <a:avLst>
                <a:gd name="adj" fmla="val 10000"/>
              </a:avLst>
            </a:prstGeom>
            <a:solidFill>
              <a:schemeClr val="dk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05" name="Google Shape;305;p14"/>
            <p:cNvSpPr txBox="1"/>
            <p:nvPr/>
          </p:nvSpPr>
          <p:spPr>
            <a:xfrm>
              <a:off x="3928099" y="27432"/>
              <a:ext cx="1705677" cy="117941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2000"/>
              </a:pPr>
              <a:r>
                <a:rPr lang="en-US" sz="1500" b="1">
                  <a:solidFill>
                    <a:schemeClr val="lt1"/>
                  </a:solidFill>
                  <a:ea typeface="Montserrat Light"/>
                  <a:cs typeface="Montserrat Light"/>
                  <a:sym typeface="Montserrat Light"/>
                </a:rPr>
                <a:t>Project: Spring Tutorial (ST)</a:t>
              </a:r>
              <a:endParaRPr sz="1500" b="1">
                <a:solidFill>
                  <a:schemeClr val="lt1"/>
                </a:solidFill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306" name="Google Shape;306;p14"/>
          <p:cNvGrpSpPr/>
          <p:nvPr/>
        </p:nvGrpSpPr>
        <p:grpSpPr>
          <a:xfrm>
            <a:off x="107446" y="2240044"/>
            <a:ext cx="1577472" cy="909896"/>
            <a:chOff x="220662" y="1997604"/>
            <a:chExt cx="2135187" cy="1423458"/>
          </a:xfrm>
        </p:grpSpPr>
        <p:sp>
          <p:nvSpPr>
            <p:cNvPr id="307" name="Google Shape;307;p14"/>
            <p:cNvSpPr/>
            <p:nvPr/>
          </p:nvSpPr>
          <p:spPr>
            <a:xfrm>
              <a:off x="220662" y="1997604"/>
              <a:ext cx="2135187" cy="1423458"/>
            </a:xfrm>
            <a:prstGeom prst="roundRect">
              <a:avLst>
                <a:gd name="adj" fmla="val 10000"/>
              </a:avLst>
            </a:prstGeom>
            <a:solidFill>
              <a:srgbClr val="7030A0">
                <a:alpha val="11764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308" name="Google Shape;308;p14"/>
            <p:cNvSpPr txBox="1"/>
            <p:nvPr/>
          </p:nvSpPr>
          <p:spPr>
            <a:xfrm>
              <a:off x="262354" y="2039296"/>
              <a:ext cx="2051803" cy="1340074"/>
            </a:xfrm>
            <a:prstGeom prst="rect">
              <a:avLst/>
            </a:prstGeom>
            <a:solidFill>
              <a:srgbClr val="904EE2">
                <a:alpha val="46666"/>
              </a:srgbClr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1800"/>
              </a:pPr>
              <a:r>
                <a:rPr lang="pt-PT" sz="1600" err="1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User</a:t>
              </a:r>
              <a:br>
                <a:rPr lang="pt-PT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</a:br>
              <a:r>
                <a:rPr lang="pt-PT" sz="1600" err="1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Mgmt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309" name="Google Shape;309;p14"/>
          <p:cNvGrpSpPr/>
          <p:nvPr/>
        </p:nvGrpSpPr>
        <p:grpSpPr>
          <a:xfrm>
            <a:off x="1153519" y="2448004"/>
            <a:ext cx="1795166" cy="782586"/>
            <a:chOff x="220662" y="3990446"/>
            <a:chExt cx="2135187" cy="1423458"/>
          </a:xfrm>
        </p:grpSpPr>
        <p:sp>
          <p:nvSpPr>
            <p:cNvPr id="310" name="Google Shape;310;p14"/>
            <p:cNvSpPr/>
            <p:nvPr/>
          </p:nvSpPr>
          <p:spPr>
            <a:xfrm>
              <a:off x="220662" y="3990446"/>
              <a:ext cx="2135187" cy="1423458"/>
            </a:xfrm>
            <a:prstGeom prst="roundRect">
              <a:avLst>
                <a:gd name="adj" fmla="val 10000"/>
              </a:avLst>
            </a:prstGeom>
            <a:solidFill>
              <a:srgbClr val="5BA93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11" name="Google Shape;311;p14"/>
            <p:cNvSpPr txBox="1"/>
            <p:nvPr/>
          </p:nvSpPr>
          <p:spPr>
            <a:xfrm>
              <a:off x="262354" y="4032137"/>
              <a:ext cx="2051804" cy="1340073"/>
            </a:xfrm>
            <a:prstGeom prst="rect">
              <a:avLst/>
            </a:prstGeom>
            <a:solidFill>
              <a:srgbClr val="5BA936"/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2200"/>
              </a:pPr>
              <a:r>
                <a:rPr lang="en-US" sz="1650">
                  <a:solidFill>
                    <a:schemeClr val="lt1"/>
                  </a:solidFill>
                  <a:latin typeface="Montserrat Light"/>
                  <a:cs typeface="Montserrat Light"/>
                  <a:sym typeface="Montserrat Light"/>
                </a:rPr>
                <a:t>Users REST API</a:t>
              </a:r>
              <a:endParaRPr sz="1350"/>
            </a:p>
            <a:p>
              <a:pPr algn="ctr">
                <a:lnSpc>
                  <a:spcPct val="90000"/>
                </a:lnSpc>
                <a:spcBef>
                  <a:spcPts val="578"/>
                </a:spcBef>
                <a:buClr>
                  <a:schemeClr val="lt1"/>
                </a:buClr>
                <a:buSzPts val="2200"/>
              </a:pPr>
              <a:r>
                <a:rPr lang="en-US" sz="165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ST-2</a:t>
              </a:r>
              <a:endParaRPr sz="1350"/>
            </a:p>
          </p:txBody>
        </p:sp>
      </p:grpSp>
      <p:grpSp>
        <p:nvGrpSpPr>
          <p:cNvPr id="312" name="Google Shape;312;p14"/>
          <p:cNvGrpSpPr/>
          <p:nvPr/>
        </p:nvGrpSpPr>
        <p:grpSpPr>
          <a:xfrm>
            <a:off x="3101282" y="2422242"/>
            <a:ext cx="1853779" cy="797341"/>
            <a:chOff x="220662" y="3990446"/>
            <a:chExt cx="2135187" cy="1423458"/>
          </a:xfrm>
        </p:grpSpPr>
        <p:sp>
          <p:nvSpPr>
            <p:cNvPr id="313" name="Google Shape;313;p14"/>
            <p:cNvSpPr/>
            <p:nvPr/>
          </p:nvSpPr>
          <p:spPr>
            <a:xfrm>
              <a:off x="220662" y="3990446"/>
              <a:ext cx="2135187" cy="1423458"/>
            </a:xfrm>
            <a:prstGeom prst="roundRect">
              <a:avLst>
                <a:gd name="adj" fmla="val 10000"/>
              </a:avLst>
            </a:prstGeom>
            <a:solidFill>
              <a:srgbClr val="29B34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14" name="Google Shape;314;p14"/>
            <p:cNvSpPr txBox="1"/>
            <p:nvPr/>
          </p:nvSpPr>
          <p:spPr>
            <a:xfrm>
              <a:off x="262354" y="4032138"/>
              <a:ext cx="2051803" cy="1340074"/>
            </a:xfrm>
            <a:prstGeom prst="rect">
              <a:avLst/>
            </a:prstGeom>
            <a:solidFill>
              <a:srgbClr val="5BA936"/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2200"/>
              </a:pPr>
              <a:r>
                <a:rPr lang="en-US" sz="1650">
                  <a:solidFill>
                    <a:schemeClr val="lt1"/>
                  </a:solidFill>
                  <a:latin typeface="Montserrat Light"/>
                  <a:cs typeface="Montserrat Light"/>
                  <a:sym typeface="Montserrat Light"/>
                </a:rPr>
                <a:t>Landing Page</a:t>
              </a:r>
              <a:endParaRPr sz="1350"/>
            </a:p>
            <a:p>
              <a:pPr algn="ctr">
                <a:lnSpc>
                  <a:spcPct val="90000"/>
                </a:lnSpc>
                <a:spcBef>
                  <a:spcPts val="578"/>
                </a:spcBef>
                <a:buClr>
                  <a:schemeClr val="lt1"/>
                </a:buClr>
                <a:buSzPts val="2200"/>
              </a:pPr>
              <a:r>
                <a:rPr lang="en-US" sz="165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ST-1</a:t>
              </a:r>
              <a:endParaRPr sz="1350"/>
            </a:p>
          </p:txBody>
        </p:sp>
      </p:grpSp>
      <p:grpSp>
        <p:nvGrpSpPr>
          <p:cNvPr id="315" name="Google Shape;315;p14"/>
          <p:cNvGrpSpPr/>
          <p:nvPr/>
        </p:nvGrpSpPr>
        <p:grpSpPr>
          <a:xfrm>
            <a:off x="7006280" y="2447376"/>
            <a:ext cx="1503684" cy="702564"/>
            <a:chOff x="8854891" y="4559307"/>
            <a:chExt cx="1774995" cy="1199109"/>
          </a:xfrm>
        </p:grpSpPr>
        <p:sp>
          <p:nvSpPr>
            <p:cNvPr id="316" name="Google Shape;316;p14"/>
            <p:cNvSpPr/>
            <p:nvPr/>
          </p:nvSpPr>
          <p:spPr>
            <a:xfrm>
              <a:off x="8854891" y="4559307"/>
              <a:ext cx="1774995" cy="1183330"/>
            </a:xfrm>
            <a:prstGeom prst="roundRect">
              <a:avLst>
                <a:gd name="adj" fmla="val 10000"/>
              </a:avLst>
            </a:prstGeom>
            <a:solidFill>
              <a:srgbClr val="8FAA2D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17" name="Google Shape;317;p14"/>
            <p:cNvSpPr txBox="1"/>
            <p:nvPr/>
          </p:nvSpPr>
          <p:spPr>
            <a:xfrm>
              <a:off x="8889550" y="4644403"/>
              <a:ext cx="1705677" cy="1114013"/>
            </a:xfrm>
            <a:prstGeom prst="rect">
              <a:avLst/>
            </a:prstGeom>
            <a:solidFill>
              <a:srgbClr val="8FAA2D"/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200"/>
              </a:pPr>
              <a:endParaRPr sz="165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327" name="Google Shape;327;p14"/>
          <p:cNvGrpSpPr/>
          <p:nvPr/>
        </p:nvGrpSpPr>
        <p:grpSpPr>
          <a:xfrm>
            <a:off x="1285497" y="3810815"/>
            <a:ext cx="1318510" cy="594438"/>
            <a:chOff x="5867768" y="4559071"/>
            <a:chExt cx="1774995" cy="1183330"/>
          </a:xfrm>
        </p:grpSpPr>
        <p:sp>
          <p:nvSpPr>
            <p:cNvPr id="328" name="Google Shape;328;p14"/>
            <p:cNvSpPr/>
            <p:nvPr/>
          </p:nvSpPr>
          <p:spPr>
            <a:xfrm>
              <a:off x="5867768" y="4559071"/>
              <a:ext cx="1774995" cy="1183330"/>
            </a:xfrm>
            <a:prstGeom prst="roundRect">
              <a:avLst>
                <a:gd name="adj" fmla="val 10000"/>
              </a:avLst>
            </a:prstGeom>
            <a:solidFill>
              <a:srgbClr val="117184">
                <a:alpha val="6196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29" name="Google Shape;329;p14"/>
            <p:cNvSpPr txBox="1"/>
            <p:nvPr/>
          </p:nvSpPr>
          <p:spPr>
            <a:xfrm>
              <a:off x="5902427" y="4593730"/>
              <a:ext cx="1705677" cy="1114012"/>
            </a:xfrm>
            <a:prstGeom prst="rect">
              <a:avLst/>
            </a:prstGeom>
            <a:solidFill>
              <a:srgbClr val="117184">
                <a:alpha val="61960"/>
              </a:srgbClr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1600"/>
              </a:pPr>
              <a:endParaRPr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339" name="Google Shape;339;p14"/>
          <p:cNvGrpSpPr/>
          <p:nvPr/>
        </p:nvGrpSpPr>
        <p:grpSpPr>
          <a:xfrm>
            <a:off x="789083" y="1752284"/>
            <a:ext cx="8050707" cy="1830250"/>
            <a:chOff x="5699750" y="2486646"/>
            <a:chExt cx="6216028" cy="4028454"/>
          </a:xfrm>
        </p:grpSpPr>
        <p:sp>
          <p:nvSpPr>
            <p:cNvPr id="340" name="Google Shape;340;p14"/>
            <p:cNvSpPr/>
            <p:nvPr/>
          </p:nvSpPr>
          <p:spPr>
            <a:xfrm>
              <a:off x="5757865" y="3100388"/>
              <a:ext cx="6157913" cy="3414712"/>
            </a:xfrm>
            <a:prstGeom prst="rect">
              <a:avLst/>
            </a:prstGeom>
            <a:noFill/>
            <a:ln w="127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699750" y="2486646"/>
              <a:ext cx="592402" cy="682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350">
                  <a:solidFill>
                    <a:srgbClr val="FFFF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Sprint 1</a:t>
              </a:r>
              <a:endParaRPr sz="1350"/>
            </a:p>
          </p:txBody>
        </p:sp>
      </p:grpSp>
      <p:sp>
        <p:nvSpPr>
          <p:cNvPr id="342" name="Google Shape;342;p14" descr="Story"/>
          <p:cNvSpPr/>
          <p:nvPr/>
        </p:nvSpPr>
        <p:spPr>
          <a:xfrm>
            <a:off x="3677243" y="3293015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43" name="Google Shape;34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749" y="2367724"/>
            <a:ext cx="192194" cy="19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3947" y="2371466"/>
            <a:ext cx="192194" cy="19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540" y="2168858"/>
            <a:ext cx="196196" cy="18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6766" y="3758584"/>
            <a:ext cx="128588" cy="128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14"/>
          <p:cNvGrpSpPr/>
          <p:nvPr/>
        </p:nvGrpSpPr>
        <p:grpSpPr>
          <a:xfrm>
            <a:off x="7085205" y="2543873"/>
            <a:ext cx="1503684" cy="784911"/>
            <a:chOff x="8854891" y="4559307"/>
            <a:chExt cx="1774995" cy="1183330"/>
          </a:xfrm>
        </p:grpSpPr>
        <p:sp>
          <p:nvSpPr>
            <p:cNvPr id="353" name="Google Shape;353;p14"/>
            <p:cNvSpPr/>
            <p:nvPr/>
          </p:nvSpPr>
          <p:spPr>
            <a:xfrm>
              <a:off x="8854891" y="4559307"/>
              <a:ext cx="1774995" cy="1183330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54" name="Google Shape;354;p14"/>
            <p:cNvSpPr txBox="1"/>
            <p:nvPr/>
          </p:nvSpPr>
          <p:spPr>
            <a:xfrm>
              <a:off x="8889550" y="4593966"/>
              <a:ext cx="1705677" cy="1114013"/>
            </a:xfrm>
            <a:prstGeom prst="rect">
              <a:avLst/>
            </a:prstGeom>
            <a:solidFill>
              <a:srgbClr val="8FAA2F"/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2200"/>
              </a:pPr>
              <a:r>
                <a:rPr lang="en-US" sz="165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Test Execution</a:t>
              </a:r>
              <a:endParaRPr sz="1350"/>
            </a:p>
          </p:txBody>
        </p:sp>
      </p:grpSp>
      <p:grpSp>
        <p:nvGrpSpPr>
          <p:cNvPr id="355" name="Google Shape;355;p14"/>
          <p:cNvGrpSpPr/>
          <p:nvPr/>
        </p:nvGrpSpPr>
        <p:grpSpPr>
          <a:xfrm>
            <a:off x="5087800" y="2419410"/>
            <a:ext cx="1601390" cy="800173"/>
            <a:chOff x="220662" y="3990446"/>
            <a:chExt cx="2135187" cy="1423458"/>
          </a:xfrm>
        </p:grpSpPr>
        <p:sp>
          <p:nvSpPr>
            <p:cNvPr id="356" name="Google Shape;356;p14"/>
            <p:cNvSpPr/>
            <p:nvPr/>
          </p:nvSpPr>
          <p:spPr>
            <a:xfrm>
              <a:off x="220662" y="3990446"/>
              <a:ext cx="2135187" cy="142345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57" name="Google Shape;357;p14"/>
            <p:cNvSpPr txBox="1"/>
            <p:nvPr/>
          </p:nvSpPr>
          <p:spPr>
            <a:xfrm>
              <a:off x="262354" y="4032138"/>
              <a:ext cx="2051803" cy="1340074"/>
            </a:xfrm>
            <a:prstGeom prst="rect">
              <a:avLst/>
            </a:prstGeom>
            <a:solidFill>
              <a:srgbClr val="D98211"/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2200"/>
              </a:pPr>
              <a:r>
                <a:rPr lang="en-US" sz="165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Test Plan</a:t>
              </a:r>
              <a:br>
                <a:rPr lang="en-US" sz="165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</a:br>
              <a:r>
                <a:rPr lang="en-US" sz="165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ST-3</a:t>
              </a:r>
              <a:endParaRPr sz="165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id="358" name="Google Shape;35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0357" y="2329445"/>
            <a:ext cx="173490" cy="17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8111" y="2357959"/>
            <a:ext cx="192194" cy="184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14"/>
          <p:cNvGrpSpPr/>
          <p:nvPr/>
        </p:nvGrpSpPr>
        <p:grpSpPr>
          <a:xfrm>
            <a:off x="1346010" y="3871326"/>
            <a:ext cx="1318510" cy="594438"/>
            <a:chOff x="5867768" y="4559071"/>
            <a:chExt cx="1774995" cy="1183330"/>
          </a:xfrm>
        </p:grpSpPr>
        <p:sp>
          <p:nvSpPr>
            <p:cNvPr id="361" name="Google Shape;361;p14"/>
            <p:cNvSpPr/>
            <p:nvPr/>
          </p:nvSpPr>
          <p:spPr>
            <a:xfrm>
              <a:off x="5867768" y="4559071"/>
              <a:ext cx="1774995" cy="1183330"/>
            </a:xfrm>
            <a:prstGeom prst="roundRect">
              <a:avLst>
                <a:gd name="adj" fmla="val 10000"/>
              </a:avLst>
            </a:prstGeom>
            <a:solidFill>
              <a:srgbClr val="117184">
                <a:alpha val="6196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62" name="Google Shape;362;p14"/>
            <p:cNvSpPr txBox="1"/>
            <p:nvPr/>
          </p:nvSpPr>
          <p:spPr>
            <a:xfrm>
              <a:off x="5902427" y="4593730"/>
              <a:ext cx="1705677" cy="1114012"/>
            </a:xfrm>
            <a:prstGeom prst="rect">
              <a:avLst/>
            </a:prstGeom>
            <a:solidFill>
              <a:srgbClr val="117184">
                <a:alpha val="61960"/>
              </a:srgbClr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600"/>
              </a:pPr>
              <a:r>
                <a:rPr lang="en-US" sz="12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JUnit tests</a:t>
              </a:r>
              <a:endParaRPr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id="363" name="Google Shape;36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7449" y="3832542"/>
            <a:ext cx="128588" cy="12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78957" y="2488987"/>
            <a:ext cx="192194" cy="184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14"/>
          <p:cNvGrpSpPr/>
          <p:nvPr/>
        </p:nvGrpSpPr>
        <p:grpSpPr>
          <a:xfrm>
            <a:off x="6635376" y="2766332"/>
            <a:ext cx="446347" cy="594572"/>
            <a:chOff x="8565985" y="4874494"/>
            <a:chExt cx="1486735" cy="2189043"/>
          </a:xfrm>
        </p:grpSpPr>
        <p:grpSp>
          <p:nvGrpSpPr>
            <p:cNvPr id="366" name="Google Shape;366;p14"/>
            <p:cNvGrpSpPr/>
            <p:nvPr/>
          </p:nvGrpSpPr>
          <p:grpSpPr>
            <a:xfrm>
              <a:off x="8565985" y="4874494"/>
              <a:ext cx="1486735" cy="1450978"/>
              <a:chOff x="8333820" y="3818902"/>
              <a:chExt cx="1486735" cy="1450978"/>
            </a:xfrm>
          </p:grpSpPr>
          <p:sp>
            <p:nvSpPr>
              <p:cNvPr id="367" name="Google Shape;367;p14"/>
              <p:cNvSpPr/>
              <p:nvPr/>
            </p:nvSpPr>
            <p:spPr>
              <a:xfrm rot="-2690146">
                <a:off x="8578294" y="3998087"/>
                <a:ext cx="957263" cy="108837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500" y="60000"/>
                    </a:moveTo>
                    <a:lnTo>
                      <a:pt x="7500" y="60000"/>
                    </a:lnTo>
                    <a:cubicBezTo>
                      <a:pt x="7500" y="33064"/>
                      <a:pt x="27223" y="10345"/>
                      <a:pt x="53502" y="7011"/>
                    </a:cubicBezTo>
                    <a:cubicBezTo>
                      <a:pt x="79780" y="3677"/>
                      <a:pt x="104386" y="20771"/>
                      <a:pt x="110891" y="46882"/>
                    </a:cubicBezTo>
                    <a:lnTo>
                      <a:pt x="118196" y="46882"/>
                    </a:lnTo>
                    <a:lnTo>
                      <a:pt x="105000" y="60000"/>
                    </a:lnTo>
                    <a:lnTo>
                      <a:pt x="88196" y="46882"/>
                    </a:lnTo>
                    <a:lnTo>
                      <a:pt x="95447" y="46882"/>
                    </a:lnTo>
                    <a:lnTo>
                      <a:pt x="95447" y="46882"/>
                    </a:lnTo>
                    <a:cubicBezTo>
                      <a:pt x="89470" y="28322"/>
                      <a:pt x="71860" y="17106"/>
                      <a:pt x="53796" y="20355"/>
                    </a:cubicBezTo>
                    <a:cubicBezTo>
                      <a:pt x="35732" y="23603"/>
                      <a:pt x="22500" y="40365"/>
                      <a:pt x="22500" y="600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 rot="7934697">
                <a:off x="8646235" y="4011139"/>
                <a:ext cx="917912" cy="109906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500" y="60000"/>
                    </a:moveTo>
                    <a:lnTo>
                      <a:pt x="7500" y="60000"/>
                    </a:lnTo>
                    <a:cubicBezTo>
                      <a:pt x="7500" y="32704"/>
                      <a:pt x="27449" y="9735"/>
                      <a:pt x="53907" y="6568"/>
                    </a:cubicBezTo>
                    <a:cubicBezTo>
                      <a:pt x="80365" y="3400"/>
                      <a:pt x="104945" y="21038"/>
                      <a:pt x="111086" y="47598"/>
                    </a:cubicBezTo>
                    <a:lnTo>
                      <a:pt x="118445" y="47598"/>
                    </a:lnTo>
                    <a:lnTo>
                      <a:pt x="105000" y="60000"/>
                    </a:lnTo>
                    <a:lnTo>
                      <a:pt x="88445" y="47598"/>
                    </a:lnTo>
                    <a:lnTo>
                      <a:pt x="95777" y="47598"/>
                    </a:lnTo>
                    <a:lnTo>
                      <a:pt x="95777" y="47598"/>
                    </a:lnTo>
                    <a:cubicBezTo>
                      <a:pt x="90229" y="28102"/>
                      <a:pt x="72618" y="15993"/>
                      <a:pt x="54316" y="19090"/>
                    </a:cubicBezTo>
                    <a:cubicBezTo>
                      <a:pt x="36014" y="22188"/>
                      <a:pt x="22500" y="39564"/>
                      <a:pt x="22500" y="600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sp>
          <p:nvSpPr>
            <p:cNvPr id="369" name="Google Shape;369;p14"/>
            <p:cNvSpPr/>
            <p:nvPr/>
          </p:nvSpPr>
          <p:spPr>
            <a:xfrm>
              <a:off x="8800060" y="6043817"/>
              <a:ext cx="461489" cy="1019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endParaRPr sz="135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id="375" name="Google Shape;375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91804" y="3961130"/>
            <a:ext cx="364517" cy="364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327;p14">
            <a:extLst>
              <a:ext uri="{FF2B5EF4-FFF2-40B4-BE49-F238E27FC236}">
                <a16:creationId xmlns:a16="http://schemas.microsoft.com/office/drawing/2014/main" id="{3878A50C-5DCA-0850-9753-85E940C89DB7}"/>
              </a:ext>
            </a:extLst>
          </p:cNvPr>
          <p:cNvGrpSpPr/>
          <p:nvPr/>
        </p:nvGrpSpPr>
        <p:grpSpPr>
          <a:xfrm>
            <a:off x="3417427" y="3812490"/>
            <a:ext cx="1318510" cy="594438"/>
            <a:chOff x="5867768" y="4559071"/>
            <a:chExt cx="1774995" cy="1183330"/>
          </a:xfrm>
        </p:grpSpPr>
        <p:sp>
          <p:nvSpPr>
            <p:cNvPr id="3" name="Google Shape;328;p14">
              <a:extLst>
                <a:ext uri="{FF2B5EF4-FFF2-40B4-BE49-F238E27FC236}">
                  <a16:creationId xmlns:a16="http://schemas.microsoft.com/office/drawing/2014/main" id="{B5116479-90B1-4847-011D-9DFE59138D7D}"/>
                </a:ext>
              </a:extLst>
            </p:cNvPr>
            <p:cNvSpPr/>
            <p:nvPr/>
          </p:nvSpPr>
          <p:spPr>
            <a:xfrm>
              <a:off x="5867768" y="4559071"/>
              <a:ext cx="1774995" cy="1183330"/>
            </a:xfrm>
            <a:prstGeom prst="roundRect">
              <a:avLst>
                <a:gd name="adj" fmla="val 10000"/>
              </a:avLst>
            </a:prstGeom>
            <a:solidFill>
              <a:srgbClr val="117184">
                <a:alpha val="6196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4" name="Google Shape;329;p14">
              <a:extLst>
                <a:ext uri="{FF2B5EF4-FFF2-40B4-BE49-F238E27FC236}">
                  <a16:creationId xmlns:a16="http://schemas.microsoft.com/office/drawing/2014/main" id="{07E03A74-B566-77C7-2899-D094C1A9B4E3}"/>
                </a:ext>
              </a:extLst>
            </p:cNvPr>
            <p:cNvSpPr txBox="1"/>
            <p:nvPr/>
          </p:nvSpPr>
          <p:spPr>
            <a:xfrm>
              <a:off x="5902427" y="4593730"/>
              <a:ext cx="1705677" cy="1114012"/>
            </a:xfrm>
            <a:prstGeom prst="rect">
              <a:avLst/>
            </a:prstGeom>
            <a:solidFill>
              <a:srgbClr val="117184">
                <a:alpha val="61960"/>
              </a:srgbClr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1600"/>
              </a:pPr>
              <a:endParaRPr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id="5" name="Google Shape;347;p14">
            <a:extLst>
              <a:ext uri="{FF2B5EF4-FFF2-40B4-BE49-F238E27FC236}">
                <a16:creationId xmlns:a16="http://schemas.microsoft.com/office/drawing/2014/main" id="{095C1AF1-04AE-BD62-9E1B-709DC34A15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8696" y="3760259"/>
            <a:ext cx="128588" cy="128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360;p14">
            <a:extLst>
              <a:ext uri="{FF2B5EF4-FFF2-40B4-BE49-F238E27FC236}">
                <a16:creationId xmlns:a16="http://schemas.microsoft.com/office/drawing/2014/main" id="{A3227F41-C02A-853B-8C6E-939150580EEE}"/>
              </a:ext>
            </a:extLst>
          </p:cNvPr>
          <p:cNvGrpSpPr/>
          <p:nvPr/>
        </p:nvGrpSpPr>
        <p:grpSpPr>
          <a:xfrm>
            <a:off x="3477940" y="3873001"/>
            <a:ext cx="1318510" cy="594438"/>
            <a:chOff x="5867768" y="4559071"/>
            <a:chExt cx="1774995" cy="1183330"/>
          </a:xfrm>
        </p:grpSpPr>
        <p:sp>
          <p:nvSpPr>
            <p:cNvPr id="8" name="Google Shape;361;p14">
              <a:extLst>
                <a:ext uri="{FF2B5EF4-FFF2-40B4-BE49-F238E27FC236}">
                  <a16:creationId xmlns:a16="http://schemas.microsoft.com/office/drawing/2014/main" id="{82C9663F-7722-EFEB-2F2D-8BC255063973}"/>
                </a:ext>
              </a:extLst>
            </p:cNvPr>
            <p:cNvSpPr/>
            <p:nvPr/>
          </p:nvSpPr>
          <p:spPr>
            <a:xfrm>
              <a:off x="5867768" y="4559071"/>
              <a:ext cx="1774995" cy="1183330"/>
            </a:xfrm>
            <a:prstGeom prst="roundRect">
              <a:avLst>
                <a:gd name="adj" fmla="val 10000"/>
              </a:avLst>
            </a:prstGeom>
            <a:solidFill>
              <a:srgbClr val="117184">
                <a:alpha val="6196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" name="Google Shape;362;p14">
              <a:extLst>
                <a:ext uri="{FF2B5EF4-FFF2-40B4-BE49-F238E27FC236}">
                  <a16:creationId xmlns:a16="http://schemas.microsoft.com/office/drawing/2014/main" id="{AEA88F70-013B-4BE4-0E5A-3587F7E82BD8}"/>
                </a:ext>
              </a:extLst>
            </p:cNvPr>
            <p:cNvSpPr txBox="1"/>
            <p:nvPr/>
          </p:nvSpPr>
          <p:spPr>
            <a:xfrm>
              <a:off x="5902427" y="4593730"/>
              <a:ext cx="1705677" cy="1114012"/>
            </a:xfrm>
            <a:prstGeom prst="rect">
              <a:avLst/>
            </a:prstGeom>
            <a:solidFill>
              <a:srgbClr val="117184">
                <a:alpha val="61960"/>
              </a:srgbClr>
            </a:solidFill>
            <a:ln>
              <a:noFill/>
            </a:ln>
          </p:spPr>
          <p:txBody>
            <a:bodyPr spcFirstLastPara="1" wrap="square" lIns="62850" tIns="62850" rIns="62850" bIns="628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600"/>
              </a:pPr>
              <a:r>
                <a:rPr lang="en-US" sz="12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JUnit tests</a:t>
              </a:r>
              <a:endParaRPr sz="1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id="10" name="Google Shape;363;p14">
            <a:extLst>
              <a:ext uri="{FF2B5EF4-FFF2-40B4-BE49-F238E27FC236}">
                <a16:creationId xmlns:a16="http://schemas.microsoft.com/office/drawing/2014/main" id="{F71B802A-6BB2-E736-518B-BA80CEBAC0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9379" y="3834217"/>
            <a:ext cx="128588" cy="1285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C5D8CAA-34A3-454C-6B29-29903F63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10F01E4-5E81-5C6D-DEEF-F5ED9544B13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6217623"/>
            <a:ext cx="548775" cy="524700"/>
          </a:xfrm>
        </p:spPr>
        <p:txBody>
          <a:bodyPr/>
          <a:lstStyle/>
          <a:p>
            <a:fld id="{00000000-1234-1234-1234-123412341234}" type="slidenum">
              <a:rPr lang="pt-PT" smtClean="0"/>
              <a:pPr/>
              <a:t>27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A10E40-2E7B-C5F2-6A68-F43CCFDC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T" dirty="0"/>
              <a:t>DEMO 2: A real-life example with “Xray Maven Plugin”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F6938B-6916-D513-EB79-25204B971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T" dirty="0"/>
              <a:t>A maven plugin to upload test automation reports to Xray (on Jira). It’s in essence a client library for Xray’s REST API, with some additional logic. </a:t>
            </a:r>
            <a:br>
              <a:rPr lang="en-PT" dirty="0"/>
            </a:br>
            <a:endParaRPr lang="en-PT" dirty="0"/>
          </a:p>
          <a:p>
            <a:r>
              <a:rPr lang="en-PT" dirty="0"/>
              <a:t>What we’ll see: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Info on the 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</a:t>
            </a:r>
            <a:r>
              <a:rPr lang="en-PT" dirty="0"/>
              <a:t>erge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</a:t>
            </a:r>
            <a:r>
              <a:rPr lang="en-PT" dirty="0"/>
              <a:t>ake a release with (some level of) confidence</a:t>
            </a:r>
          </a:p>
          <a:p>
            <a:endParaRPr lang="en-PT" dirty="0"/>
          </a:p>
          <a:p>
            <a:endParaRPr lang="en-PT" dirty="0"/>
          </a:p>
          <a:p>
            <a:endParaRPr lang="en-PT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7A50E2-B1A4-03EC-C188-B3BB29C5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012BE-E9EE-5B17-0AC1-5AAC155E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28</a:t>
            </a:fld>
            <a:endParaRPr lang="pt-P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830C66-BDFB-48F1-A516-9C54DEB1761C}"/>
              </a:ext>
            </a:extLst>
          </p:cNvPr>
          <p:cNvSpPr txBox="1"/>
          <p:nvPr/>
        </p:nvSpPr>
        <p:spPr>
          <a:xfrm>
            <a:off x="1823776" y="5712659"/>
            <a:ext cx="612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dirty="0">
                <a:hlinkClick r:id="rId2"/>
              </a:rPr>
              <a:t>https://github.com/Xray-App/xray-maven-plugin</a:t>
            </a:r>
            <a:r>
              <a:rPr lang="en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221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FF6F7F5-4A23-25DE-953B-F934AC22F426}"/>
              </a:ext>
            </a:extLst>
          </p:cNvPr>
          <p:cNvSpPr/>
          <p:nvPr/>
        </p:nvSpPr>
        <p:spPr>
          <a:xfrm>
            <a:off x="5812346" y="3774282"/>
            <a:ext cx="3090495" cy="240268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</a:t>
            </a:r>
            <a:r>
              <a:rPr lang="en-PT"/>
              <a:t>ocked using Wiremock</a:t>
            </a:r>
          </a:p>
          <a:p>
            <a:pPr algn="ctr"/>
            <a:r>
              <a:rPr lang="en-PT"/>
              <a:t>(used as a HTTPS proxy)</a:t>
            </a:r>
          </a:p>
          <a:p>
            <a:pPr algn="ctr"/>
            <a:endParaRPr lang="en-PT"/>
          </a:p>
          <a:p>
            <a:pPr algn="ctr"/>
            <a:endParaRPr lang="en-PT"/>
          </a:p>
          <a:p>
            <a:pPr algn="ctr"/>
            <a:endParaRPr lang="en-PT"/>
          </a:p>
          <a:p>
            <a:pPr algn="ctr"/>
            <a:endParaRPr lang="en-PT"/>
          </a:p>
          <a:p>
            <a:pPr algn="ctr"/>
            <a:endParaRPr lang="en-PT"/>
          </a:p>
          <a:p>
            <a:pPr algn="ctr"/>
            <a:endParaRPr lang="en-P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A10E40-2E7B-C5F2-6A68-F43CCFDC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Xray Maven Plugin: architecture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F6938B-6916-D513-EB79-25204B971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4718361"/>
            <a:ext cx="4496010" cy="1458602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T" sz="2000" i="1"/>
              <a:t>Integration tests execute maven itself; each test uses a specific maven project folder for testing purpose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/>
              <a:t>F</a:t>
            </a:r>
            <a:r>
              <a:rPr lang="en-PT" sz="2000" i="1"/>
              <a:t>or testing Xray cloud, Wiremock is configured as a HTTPS proxy</a:t>
            </a:r>
          </a:p>
          <a:p>
            <a:endParaRPr lang="en-PT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7A50E2-B1A4-03EC-C188-B3BB29C5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012BE-E9EE-5B17-0AC1-5AAC155E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29</a:t>
            </a:fld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7EE123-27CD-D195-10ED-290E34947F31}"/>
              </a:ext>
            </a:extLst>
          </p:cNvPr>
          <p:cNvSpPr/>
          <p:nvPr/>
        </p:nvSpPr>
        <p:spPr>
          <a:xfrm>
            <a:off x="6139546" y="4551903"/>
            <a:ext cx="2582426" cy="13077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/>
              <a:t>Jira Cloud</a:t>
            </a:r>
          </a:p>
          <a:p>
            <a:pPr algn="ctr"/>
            <a:r>
              <a:rPr lang="en-GB"/>
              <a:t>w</a:t>
            </a:r>
            <a:r>
              <a:rPr lang="en-PT"/>
              <a:t>ith Xray Cloud</a:t>
            </a:r>
          </a:p>
          <a:p>
            <a:pPr algn="ctr"/>
            <a:endParaRPr lang="en-PT"/>
          </a:p>
          <a:p>
            <a:pPr algn="ctr"/>
            <a:r>
              <a:rPr lang="en-PT" sz="1000" i="1"/>
              <a:t>https://xray.cloud.getxray.app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E64371-B047-7538-FCB5-09A1C56D9429}"/>
              </a:ext>
            </a:extLst>
          </p:cNvPr>
          <p:cNvSpPr/>
          <p:nvPr/>
        </p:nvSpPr>
        <p:spPr>
          <a:xfrm>
            <a:off x="5822395" y="1095437"/>
            <a:ext cx="3090495" cy="210998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</a:t>
            </a:r>
            <a:r>
              <a:rPr lang="en-PT"/>
              <a:t>ocked using Wiremock</a:t>
            </a:r>
          </a:p>
          <a:p>
            <a:pPr algn="ctr"/>
            <a:endParaRPr lang="en-PT"/>
          </a:p>
          <a:p>
            <a:pPr algn="ctr"/>
            <a:endParaRPr lang="en-PT"/>
          </a:p>
          <a:p>
            <a:pPr algn="ctr"/>
            <a:endParaRPr lang="en-PT"/>
          </a:p>
          <a:p>
            <a:pPr algn="ctr"/>
            <a:endParaRPr lang="en-PT"/>
          </a:p>
          <a:p>
            <a:pPr algn="ctr"/>
            <a:endParaRPr lang="en-PT"/>
          </a:p>
          <a:p>
            <a:pPr algn="ctr"/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DA7F87-14A0-9A37-307D-901EB58428C1}"/>
              </a:ext>
            </a:extLst>
          </p:cNvPr>
          <p:cNvSpPr/>
          <p:nvPr/>
        </p:nvSpPr>
        <p:spPr>
          <a:xfrm>
            <a:off x="6139546" y="1524001"/>
            <a:ext cx="2582426" cy="13900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/>
              <a:t>Jira on-premises, with Xray datacenter</a:t>
            </a:r>
            <a:br>
              <a:rPr lang="en-PT"/>
            </a:br>
            <a:endParaRPr lang="en-PT"/>
          </a:p>
          <a:p>
            <a:pPr algn="ctr"/>
            <a:r>
              <a:rPr lang="en-PT" sz="1400" i="1"/>
              <a:t>http://customURL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3711F-5EFF-243E-922B-60DB3DFB999D}"/>
              </a:ext>
            </a:extLst>
          </p:cNvPr>
          <p:cNvSpPr/>
          <p:nvPr/>
        </p:nvSpPr>
        <p:spPr>
          <a:xfrm>
            <a:off x="628649" y="1455420"/>
            <a:ext cx="3618978" cy="14586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1400" i="1"/>
          </a:p>
          <a:p>
            <a:pPr algn="ctr"/>
            <a:r>
              <a:rPr lang="en-GB" sz="1400" i="1"/>
              <a:t>x</a:t>
            </a:r>
            <a:r>
              <a:rPr lang="en-PT" sz="1400" i="1"/>
              <a:t>ray-maven-plugin</a:t>
            </a:r>
          </a:p>
        </p:txBody>
      </p:sp>
      <p:sp>
        <p:nvSpPr>
          <p:cNvPr id="13" name="Card 12">
            <a:extLst>
              <a:ext uri="{FF2B5EF4-FFF2-40B4-BE49-F238E27FC236}">
                <a16:creationId xmlns:a16="http://schemas.microsoft.com/office/drawing/2014/main" id="{21CC18F2-D77F-7228-B44E-35B428DB9D82}"/>
              </a:ext>
            </a:extLst>
          </p:cNvPr>
          <p:cNvSpPr/>
          <p:nvPr/>
        </p:nvSpPr>
        <p:spPr>
          <a:xfrm>
            <a:off x="2356074" y="3234086"/>
            <a:ext cx="1728317" cy="1048871"/>
          </a:xfrm>
          <a:prstGeom prst="flowChartPunchedCar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Card 13">
            <a:extLst>
              <a:ext uri="{FF2B5EF4-FFF2-40B4-BE49-F238E27FC236}">
                <a16:creationId xmlns:a16="http://schemas.microsoft.com/office/drawing/2014/main" id="{46E325DA-0F92-1307-5463-B46D9B8D35CB}"/>
              </a:ext>
            </a:extLst>
          </p:cNvPr>
          <p:cNvSpPr/>
          <p:nvPr/>
        </p:nvSpPr>
        <p:spPr>
          <a:xfrm>
            <a:off x="2467496" y="3326976"/>
            <a:ext cx="1728317" cy="1048871"/>
          </a:xfrm>
          <a:prstGeom prst="flowChartPunchedCar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Sample m</a:t>
            </a:r>
            <a:r>
              <a:rPr lang="en-PT"/>
              <a:t>aven projects 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7385773-FE4D-F13C-614B-8171E74ED489}"/>
              </a:ext>
            </a:extLst>
          </p:cNvPr>
          <p:cNvSpPr/>
          <p:nvPr/>
        </p:nvSpPr>
        <p:spPr>
          <a:xfrm>
            <a:off x="4354548" y="1969712"/>
            <a:ext cx="1276929" cy="4335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0EACFD2-4CB8-2D31-EEFB-D34FE1B06A78}"/>
              </a:ext>
            </a:extLst>
          </p:cNvPr>
          <p:cNvSpPr/>
          <p:nvPr/>
        </p:nvSpPr>
        <p:spPr>
          <a:xfrm rot="2543847">
            <a:off x="4294240" y="2895454"/>
            <a:ext cx="1527932" cy="4335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0647AB-3C42-4FB7-E668-0CD34578806C}"/>
              </a:ext>
            </a:extLst>
          </p:cNvPr>
          <p:cNvSpPr txBox="1"/>
          <p:nvPr/>
        </p:nvSpPr>
        <p:spPr>
          <a:xfrm>
            <a:off x="2356075" y="2943522"/>
            <a:ext cx="1991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/>
              <a:t>s</a:t>
            </a:r>
            <a:r>
              <a:rPr lang="en-PT" sz="1400" i="1"/>
              <a:t>rc/test/resources-it</a:t>
            </a:r>
            <a:endParaRPr lang="en-PT" sz="1400"/>
          </a:p>
        </p:txBody>
      </p:sp>
    </p:spTree>
    <p:extLst>
      <p:ext uri="{BB962C8B-B14F-4D97-AF65-F5344CB8AC3E}">
        <p14:creationId xmlns:p14="http://schemas.microsoft.com/office/powerpoint/2010/main" val="368910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of bugs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cost of fixing bugs grows exponentially depending on the phase in which they are detected.</a:t>
            </a:r>
          </a:p>
          <a:p>
            <a:r>
              <a:rPr lang="en-US" dirty="0"/>
              <a:t>The fix cost also depends on the stage where bugs are initially introduced.</a:t>
            </a:r>
          </a:p>
          <a:p>
            <a:endParaRPr lang="en-US" dirty="0"/>
          </a:p>
          <a:p>
            <a:r>
              <a:rPr lang="en-GB" b="1" dirty="0"/>
              <a:t> </a:t>
            </a:r>
            <a:r>
              <a:rPr lang="en-GB" b="1" dirty="0">
                <a:sym typeface="Wingdings" panose="05000000000000000000" pitchFamily="2" charset="2"/>
              </a:rPr>
              <a:t></a:t>
            </a:r>
            <a:r>
              <a:rPr lang="en-GB" b="1" dirty="0"/>
              <a:t> Test early</a:t>
            </a:r>
          </a:p>
          <a:p>
            <a:r>
              <a:rPr lang="en-GB" b="1" dirty="0"/>
              <a:t> </a:t>
            </a:r>
            <a:r>
              <a:rPr lang="en-GB" b="1" dirty="0">
                <a:sym typeface="Wingdings" panose="05000000000000000000" pitchFamily="2" charset="2"/>
              </a:rPr>
              <a:t></a:t>
            </a:r>
            <a:r>
              <a:rPr lang="en-GB" b="1" dirty="0"/>
              <a:t> Test continuously</a:t>
            </a:r>
          </a:p>
          <a:p>
            <a:r>
              <a:rPr lang="en-GB" b="1" dirty="0"/>
              <a:t> </a:t>
            </a:r>
            <a:r>
              <a:rPr lang="en-GB" b="1" dirty="0">
                <a:sym typeface="Wingdings" panose="05000000000000000000" pitchFamily="2" charset="2"/>
              </a:rPr>
              <a:t></a:t>
            </a:r>
            <a:r>
              <a:rPr lang="en-GB" b="1" dirty="0"/>
              <a:t> Avoid technical &amp; </a:t>
            </a:r>
            <a:br>
              <a:rPr lang="en-GB" b="1" dirty="0"/>
            </a:br>
            <a:r>
              <a:rPr lang="en-GB" b="1" dirty="0"/>
              <a:t>     testing debt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4F98-6D24-447C-9FC1-EBB076FC04C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698" y="2810496"/>
            <a:ext cx="3739095" cy="27343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83640" y="5663562"/>
            <a:ext cx="31486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ea typeface="Arial Hebrew" charset="-79"/>
                <a:cs typeface="Arial Hebrew" charset="-79"/>
              </a:rPr>
              <a:t>(adapted from) Code Complete, Steve McConnell, 2004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07E3134-7BAA-D855-01FE-986DE088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/>
              <a:t>Sergio Freire</a:t>
            </a:r>
          </a:p>
        </p:txBody>
      </p:sp>
    </p:spTree>
    <p:extLst>
      <p:ext uri="{BB962C8B-B14F-4D97-AF65-F5344CB8AC3E}">
        <p14:creationId xmlns:p14="http://schemas.microsoft.com/office/powerpoint/2010/main" val="1584578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A10E40-2E7B-C5F2-6A68-F43CCFDC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Testing challenges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F6938B-6916-D513-EB79-25204B971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Java</a:t>
            </a:r>
            <a:r>
              <a:rPr lang="pt-PT" dirty="0">
                <a:highlight>
                  <a:srgbClr val="FF0000"/>
                </a:highlight>
              </a:rPr>
              <a:t> </a:t>
            </a:r>
            <a:r>
              <a:rPr lang="pt-PT" strike="sngStrike" dirty="0">
                <a:highlight>
                  <a:srgbClr val="FF0000"/>
                </a:highlight>
              </a:rPr>
              <a:t>8, 11</a:t>
            </a:r>
            <a:r>
              <a:rPr lang="pt-PT" strike="sngStrike" dirty="0"/>
              <a:t>,</a:t>
            </a:r>
            <a:r>
              <a:rPr lang="pt-PT" dirty="0"/>
              <a:t> 17, 21, </a:t>
            </a:r>
            <a:r>
              <a:rPr lang="pt-PT" dirty="0">
                <a:highlight>
                  <a:srgbClr val="008000"/>
                </a:highlight>
              </a:rPr>
              <a:t>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2 target apps in </a:t>
            </a:r>
            <a:r>
              <a:rPr lang="pt-PT" dirty="0" err="1"/>
              <a:t>fact</a:t>
            </a:r>
            <a:endParaRPr lang="pt-P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 err="1"/>
              <a:t>Maven</a:t>
            </a:r>
            <a:r>
              <a:rPr lang="pt-PT" dirty="0"/>
              <a:t> “</a:t>
            </a:r>
            <a:r>
              <a:rPr lang="pt-PT" dirty="0" err="1"/>
              <a:t>inside</a:t>
            </a:r>
            <a:r>
              <a:rPr lang="pt-PT" dirty="0"/>
              <a:t>” </a:t>
            </a:r>
            <a:r>
              <a:rPr lang="pt-PT" dirty="0" err="1"/>
              <a:t>maven</a:t>
            </a:r>
            <a:endParaRPr lang="pt-P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 err="1"/>
              <a:t>Wiremock</a:t>
            </a:r>
            <a:r>
              <a:rPr lang="pt-PT" dirty="0"/>
              <a:t> for </a:t>
            </a:r>
            <a:r>
              <a:rPr lang="pt-PT" dirty="0" err="1"/>
              <a:t>integration</a:t>
            </a:r>
            <a:r>
              <a:rPr lang="pt-PT" dirty="0"/>
              <a:t> </a:t>
            </a:r>
            <a:r>
              <a:rPr lang="pt-PT" dirty="0" err="1"/>
              <a:t>tests</a:t>
            </a:r>
            <a:endParaRPr lang="en-PT" dirty="0"/>
          </a:p>
          <a:p>
            <a:endParaRPr lang="en-PT" dirty="0"/>
          </a:p>
          <a:p>
            <a:endParaRPr lang="en-PT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7A50E2-B1A4-03EC-C188-B3BB29C5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012BE-E9EE-5B17-0AC1-5AAC155E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931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11ED-C9D7-D404-A202-1E343659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Before refactoring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FFB173-7DAD-923D-295F-E7A04DE0E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47150"/>
            <a:ext cx="7886700" cy="465426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FC6B0-D3F8-8C0B-21EE-78DD39F1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25796-721B-3086-BD06-A9C5EF0F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8402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E68D-330A-641D-CBA2-213D09914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 refactoring and adding more tests</a:t>
            </a:r>
            <a:endParaRPr lang="en-P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EE9A78-84C0-6DC6-16D6-D45877B2B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82596"/>
            <a:ext cx="7886700" cy="478337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242B9-2C94-C7EC-89EE-D2683D6C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427D2-41C4-1F99-A7A5-54B97745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32</a:t>
            </a:fld>
            <a:endParaRPr lang="pt-P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EB852-57D2-2529-C852-00A5F67266FD}"/>
              </a:ext>
            </a:extLst>
          </p:cNvPr>
          <p:cNvSpPr txBox="1"/>
          <p:nvPr/>
        </p:nvSpPr>
        <p:spPr>
          <a:xfrm>
            <a:off x="2125228" y="6170923"/>
            <a:ext cx="5250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rgbClr val="FFC000"/>
                </a:solidFill>
              </a:rPr>
              <a:t>Late </a:t>
            </a:r>
            <a:r>
              <a:rPr lang="pt-PT" dirty="0" err="1">
                <a:solidFill>
                  <a:srgbClr val="FFC000"/>
                </a:solidFill>
              </a:rPr>
              <a:t>refactoring</a:t>
            </a:r>
            <a:r>
              <a:rPr lang="pt-PT" dirty="0">
                <a:solidFill>
                  <a:srgbClr val="FFC000"/>
                </a:solidFill>
              </a:rPr>
              <a:t> </a:t>
            </a:r>
            <a:r>
              <a:rPr lang="pt-PT" dirty="0" err="1">
                <a:solidFill>
                  <a:srgbClr val="FFC000"/>
                </a:solidFill>
              </a:rPr>
              <a:t>is</a:t>
            </a:r>
            <a:r>
              <a:rPr lang="pt-PT" dirty="0">
                <a:solidFill>
                  <a:srgbClr val="FFC000"/>
                </a:solidFill>
              </a:rPr>
              <a:t> </a:t>
            </a:r>
            <a:r>
              <a:rPr lang="pt-PT" dirty="0" err="1">
                <a:solidFill>
                  <a:srgbClr val="FFC000"/>
                </a:solidFill>
              </a:rPr>
              <a:t>achievable</a:t>
            </a:r>
            <a:r>
              <a:rPr lang="pt-PT" dirty="0">
                <a:solidFill>
                  <a:srgbClr val="FFC000"/>
                </a:solidFill>
              </a:rPr>
              <a:t> </a:t>
            </a:r>
            <a:r>
              <a:rPr lang="pt-PT" dirty="0" err="1">
                <a:solidFill>
                  <a:srgbClr val="FFC000"/>
                </a:solidFill>
              </a:rPr>
              <a:t>but</a:t>
            </a:r>
            <a:r>
              <a:rPr lang="pt-PT" dirty="0">
                <a:solidFill>
                  <a:srgbClr val="FFC000"/>
                </a:solidFill>
              </a:rPr>
              <a:t> </a:t>
            </a:r>
            <a:r>
              <a:rPr lang="pt-PT" dirty="0" err="1">
                <a:solidFill>
                  <a:srgbClr val="FFC000"/>
                </a:solidFill>
              </a:rPr>
              <a:t>it’s</a:t>
            </a:r>
            <a:r>
              <a:rPr lang="pt-PT" dirty="0">
                <a:solidFill>
                  <a:srgbClr val="FFC000"/>
                </a:solidFill>
              </a:rPr>
              <a:t> </a:t>
            </a:r>
            <a:r>
              <a:rPr lang="pt-PT" dirty="0" err="1">
                <a:solidFill>
                  <a:srgbClr val="FFC000"/>
                </a:solidFill>
              </a:rPr>
              <a:t>harder</a:t>
            </a:r>
            <a:r>
              <a:rPr lang="pt-PT" dirty="0">
                <a:solidFill>
                  <a:srgbClr val="FFC000"/>
                </a:solidFill>
              </a:rPr>
              <a:t>.</a:t>
            </a:r>
            <a:endParaRPr lang="en-P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6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8DFCC7-E8A5-8229-54E5-45A83232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Bonus: Is Test Automation enough?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D8354C-959C-1835-2807-C34A46DD6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T" dirty="0"/>
              <a:t>Can we rely only on the existing test automation set during CI? What may we be missing?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317F1-943A-B925-C3F2-253AFCF4B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830C2-9CE6-E72A-F0D2-2BDBB856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2249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70200-86BF-5546-8B52-D46A8AB57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Test automation is a safety net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8FA8A-7F74-A4F1-20DD-7D32E702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err="1"/>
              <a:t>Sergio</a:t>
            </a:r>
            <a:r>
              <a:rPr lang="pt-PT"/>
              <a:t>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43F-82A5-B453-0719-D86CB3CE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34</a:t>
            </a:fld>
            <a:endParaRPr lang="pt-PT"/>
          </a:p>
        </p:txBody>
      </p:sp>
      <p:pic>
        <p:nvPicPr>
          <p:cNvPr id="7170" name="Picture 2" descr="blue net">
            <a:extLst>
              <a:ext uri="{FF2B5EF4-FFF2-40B4-BE49-F238E27FC236}">
                <a16:creationId xmlns:a16="http://schemas.microsoft.com/office/drawing/2014/main" id="{EFA1C171-8CF6-9CDD-DC38-8342FB1A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45" y="1018663"/>
            <a:ext cx="5617657" cy="359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11DF7-BA81-5BDC-B65C-B4D3CBA5C843}"/>
              </a:ext>
            </a:extLst>
          </p:cNvPr>
          <p:cNvSpPr txBox="1"/>
          <p:nvPr/>
        </p:nvSpPr>
        <p:spPr>
          <a:xfrm>
            <a:off x="2914650" y="431917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PT" sz="1200" dirty="0"/>
              <a:t>Image by </a:t>
            </a:r>
            <a:r>
              <a:rPr lang="en-GB" sz="1200" dirty="0"/>
              <a:t>Ben Hershey, </a:t>
            </a:r>
            <a:r>
              <a:rPr lang="en-GB" sz="1200" dirty="0" err="1"/>
              <a:t>Unsplash</a:t>
            </a:r>
            <a:endParaRPr lang="en-PT" sz="1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7B104C-ED89-641B-72E2-5201850BF6BC}"/>
              </a:ext>
            </a:extLst>
          </p:cNvPr>
          <p:cNvSpPr txBox="1">
            <a:spLocks/>
          </p:cNvSpPr>
          <p:nvPr/>
        </p:nvSpPr>
        <p:spPr>
          <a:xfrm>
            <a:off x="628650" y="2475672"/>
            <a:ext cx="7886700" cy="29956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95000"/>
                  </a:schemeClr>
                </a:solidFill>
                <a:latin typeface="Noto Sans SemBd" panose="020B0702040504020204" pitchFamily="34"/>
                <a:ea typeface="Noto Sans SemBd" panose="020B0702040504020204" pitchFamily="34"/>
                <a:cs typeface="Noto Sans SemBd" panose="020B0702040504020204" pitchFamily="34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i="1"/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AE02C-9581-0530-D1B5-EFFF54C772CD}"/>
              </a:ext>
            </a:extLst>
          </p:cNvPr>
          <p:cNvSpPr txBox="1"/>
          <p:nvPr/>
        </p:nvSpPr>
        <p:spPr>
          <a:xfrm>
            <a:off x="1304785" y="4656262"/>
            <a:ext cx="70038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/>
              <a:t>Give us some level of 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/>
              <a:t>The more and the thinner, the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/>
              <a:t>It can break and also have bugs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/>
              <a:t>There will always be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/>
              <a:t>Is the net targeting what matters?! (eg., wind, liquids, bear)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/>
              <a:t>Focused on the known-knowns</a:t>
            </a:r>
          </a:p>
        </p:txBody>
      </p:sp>
    </p:spTree>
    <p:extLst>
      <p:ext uri="{BB962C8B-B14F-4D97-AF65-F5344CB8AC3E}">
        <p14:creationId xmlns:p14="http://schemas.microsoft.com/office/powerpoint/2010/main" val="3795256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DCB331F-5969-384B-A0F4-C2D91B2D46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599" y="5704752"/>
            <a:ext cx="191018" cy="191018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05C3B-9ACC-C046-ACB8-A36F02A2F7D2}"/>
              </a:ext>
            </a:extLst>
          </p:cNvPr>
          <p:cNvSpPr txBox="1">
            <a:spLocks/>
          </p:cNvSpPr>
          <p:nvPr/>
        </p:nvSpPr>
        <p:spPr>
          <a:xfrm>
            <a:off x="1518926" y="5697297"/>
            <a:ext cx="1652272" cy="1910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9B34B"/>
              </a:buClr>
              <a:buFont typeface="Arial" panose="020B0604020202020204" pitchFamily="34" charset="0"/>
              <a:buNone/>
              <a:defRPr sz="1600" b="0" kern="1200" baseline="0">
                <a:solidFill>
                  <a:srgbClr val="201F1E"/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9B34B"/>
              </a:buClr>
              <a:buFont typeface="Arial" panose="020B0604020202020204" pitchFamily="34" charset="0"/>
              <a:buNone/>
              <a:defRPr sz="1600" kern="1200">
                <a:solidFill>
                  <a:srgbClr val="201F1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9B34B"/>
              </a:buClr>
              <a:buFont typeface="Arial" panose="020B0604020202020204" pitchFamily="34" charset="0"/>
              <a:buChar char="•"/>
              <a:defRPr sz="1400" kern="1200">
                <a:solidFill>
                  <a:srgbClr val="201F1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9B34B"/>
              </a:buClr>
              <a:buFont typeface="Arial" panose="020B0604020202020204" pitchFamily="34" charset="0"/>
              <a:buChar char="•"/>
              <a:defRPr sz="1200" kern="1200">
                <a:solidFill>
                  <a:srgbClr val="201F1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29B34B"/>
              </a:buClr>
              <a:buFont typeface="Arial" panose="020B0604020202020204" pitchFamily="34" charset="0"/>
              <a:buChar char="•"/>
              <a:defRPr sz="1200" kern="1200">
                <a:solidFill>
                  <a:srgbClr val="201F1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/>
              <a:t>@</a:t>
            </a:r>
            <a:r>
              <a:rPr lang="en-US" sz="750" err="1"/>
              <a:t>darktelecom</a:t>
            </a:r>
            <a:endParaRPr lang="en-US" sz="7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273E1-31E7-4742-A6AA-A9282D2DBD8D}"/>
              </a:ext>
            </a:extLst>
          </p:cNvPr>
          <p:cNvSpPr/>
          <p:nvPr/>
        </p:nvSpPr>
        <p:spPr>
          <a:xfrm>
            <a:off x="1" y="1155422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100000">
                <a:srgbClr val="000000">
                  <a:alpha val="87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84627-95C7-5143-A32A-8DFCB612B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Exploratory testing to uncover unknown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DCAC3-E4A6-4046-9529-6FA6923F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4F98-6D24-447C-9FC1-EBB076FC04C9}" type="slidenum">
              <a:rPr lang="en-US" smtClean="0"/>
              <a:pPr/>
              <a:t>35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602EAF-F409-AE40-8A6E-95A667232802}"/>
              </a:ext>
            </a:extLst>
          </p:cNvPr>
          <p:cNvCxnSpPr>
            <a:cxnSpLocks/>
          </p:cNvCxnSpPr>
          <p:nvPr/>
        </p:nvCxnSpPr>
        <p:spPr>
          <a:xfrm flipH="1" flipV="1">
            <a:off x="1266973" y="4194925"/>
            <a:ext cx="6461885" cy="648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A627D5-CF86-2C47-A2C6-E00984750210}"/>
              </a:ext>
            </a:extLst>
          </p:cNvPr>
          <p:cNvCxnSpPr>
            <a:cxnSpLocks/>
          </p:cNvCxnSpPr>
          <p:nvPr/>
        </p:nvCxnSpPr>
        <p:spPr>
          <a:xfrm flipH="1">
            <a:off x="1266974" y="5316446"/>
            <a:ext cx="6461884" cy="0"/>
          </a:xfrm>
          <a:prstGeom prst="straightConnector1">
            <a:avLst/>
          </a:prstGeom>
          <a:ln w="38100">
            <a:solidFill>
              <a:srgbClr val="26B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511E3-5874-FE42-AFE0-559A8EE6B39F}"/>
              </a:ext>
            </a:extLst>
          </p:cNvPr>
          <p:cNvSpPr txBox="1"/>
          <p:nvPr/>
        </p:nvSpPr>
        <p:spPr>
          <a:xfrm>
            <a:off x="7022895" y="4993018"/>
            <a:ext cx="7059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check</a:t>
            </a:r>
          </a:p>
          <a:p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678E9-5A16-954F-BCC5-8EF4C764EA11}"/>
              </a:ext>
            </a:extLst>
          </p:cNvPr>
          <p:cNvSpPr txBox="1"/>
          <p:nvPr/>
        </p:nvSpPr>
        <p:spPr>
          <a:xfrm>
            <a:off x="1254950" y="5004602"/>
            <a:ext cx="7986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explore</a:t>
            </a:r>
          </a:p>
          <a:p>
            <a:endParaRPr lang="en-US" sz="135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C8C9392-C51B-BB44-BBF9-39ABA5D1DD03}"/>
              </a:ext>
            </a:extLst>
          </p:cNvPr>
          <p:cNvSpPr/>
          <p:nvPr/>
        </p:nvSpPr>
        <p:spPr>
          <a:xfrm>
            <a:off x="1266973" y="3216730"/>
            <a:ext cx="6461885" cy="66458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Knowledge about the product/system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B41E3-4742-5D41-B349-102E8D6C6532}"/>
              </a:ext>
            </a:extLst>
          </p:cNvPr>
          <p:cNvSpPr txBox="1"/>
          <p:nvPr/>
        </p:nvSpPr>
        <p:spPr>
          <a:xfrm>
            <a:off x="1195219" y="3921976"/>
            <a:ext cx="902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high-risk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81A893-8799-1241-83F5-D96C1E5E37D2}"/>
              </a:ext>
            </a:extLst>
          </p:cNvPr>
          <p:cNvSpPr txBox="1"/>
          <p:nvPr/>
        </p:nvSpPr>
        <p:spPr>
          <a:xfrm>
            <a:off x="7022895" y="4538935"/>
            <a:ext cx="854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no risk</a:t>
            </a:r>
          </a:p>
        </p:txBody>
      </p:sp>
      <p:pic>
        <p:nvPicPr>
          <p:cNvPr id="22" name="Graphic 21" descr="Man">
            <a:extLst>
              <a:ext uri="{FF2B5EF4-FFF2-40B4-BE49-F238E27FC236}">
                <a16:creationId xmlns:a16="http://schemas.microsoft.com/office/drawing/2014/main" id="{30F21FD0-F015-A144-9201-89E024A04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1893" y="2691866"/>
            <a:ext cx="685800" cy="685800"/>
          </a:xfrm>
          <a:prstGeom prst="rect">
            <a:avLst/>
          </a:prstGeom>
        </p:spPr>
      </p:pic>
      <p:sp>
        <p:nvSpPr>
          <p:cNvPr id="26" name="Down Arrow Callout 25">
            <a:extLst>
              <a:ext uri="{FF2B5EF4-FFF2-40B4-BE49-F238E27FC236}">
                <a16:creationId xmlns:a16="http://schemas.microsoft.com/office/drawing/2014/main" id="{758B4AC8-F3D8-5F44-8C2E-25C7D9AF51F1}"/>
              </a:ext>
            </a:extLst>
          </p:cNvPr>
          <p:cNvSpPr/>
          <p:nvPr/>
        </p:nvSpPr>
        <p:spPr>
          <a:xfrm>
            <a:off x="6543304" y="2291972"/>
            <a:ext cx="1185554" cy="1055357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Where we think we are</a:t>
            </a:r>
          </a:p>
        </p:txBody>
      </p:sp>
      <p:sp>
        <p:nvSpPr>
          <p:cNvPr id="27" name="Down Arrow Callout 26">
            <a:extLst>
              <a:ext uri="{FF2B5EF4-FFF2-40B4-BE49-F238E27FC236}">
                <a16:creationId xmlns:a16="http://schemas.microsoft.com/office/drawing/2014/main" id="{841E65CA-1B21-8940-902B-61E54AA9FD1B}"/>
              </a:ext>
            </a:extLst>
          </p:cNvPr>
          <p:cNvSpPr/>
          <p:nvPr/>
        </p:nvSpPr>
        <p:spPr>
          <a:xfrm>
            <a:off x="1329076" y="2322310"/>
            <a:ext cx="1185554" cy="1055357"/>
          </a:xfrm>
          <a:prstGeom prst="downArrow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Where we we are in fact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E8E390-F950-FB4E-AA6F-810DE33C1EA5}"/>
              </a:ext>
            </a:extLst>
          </p:cNvPr>
          <p:cNvSpPr txBox="1"/>
          <p:nvPr/>
        </p:nvSpPr>
        <p:spPr>
          <a:xfrm>
            <a:off x="-430618" y="705736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34" name="Graphic 33" descr="Earth globe Asia and Australia">
            <a:extLst>
              <a:ext uri="{FF2B5EF4-FFF2-40B4-BE49-F238E27FC236}">
                <a16:creationId xmlns:a16="http://schemas.microsoft.com/office/drawing/2014/main" id="{5ABFD3C3-0850-7A4F-9D1C-EF32753D8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6597" y="3236176"/>
            <a:ext cx="685800" cy="685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737C21-4C84-794E-942B-69BE7F2E2FCA}"/>
              </a:ext>
            </a:extLst>
          </p:cNvPr>
          <p:cNvSpPr txBox="1"/>
          <p:nvPr/>
        </p:nvSpPr>
        <p:spPr>
          <a:xfrm>
            <a:off x="8161391" y="3872088"/>
            <a:ext cx="7638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tx2"/>
                </a:solidFill>
              </a:rPr>
              <a:t>Ideal world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7FCE00-644B-134B-AB40-22A048FD79CE}"/>
              </a:ext>
            </a:extLst>
          </p:cNvPr>
          <p:cNvSpPr/>
          <p:nvPr/>
        </p:nvSpPr>
        <p:spPr>
          <a:xfrm rot="16200000">
            <a:off x="316148" y="3597262"/>
            <a:ext cx="9669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T" sz="1350"/>
              <a:t>Unknown</a:t>
            </a:r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00A03A-0ED8-4C49-8959-C85DFB5E9A52}"/>
              </a:ext>
            </a:extLst>
          </p:cNvPr>
          <p:cNvSpPr/>
          <p:nvPr/>
        </p:nvSpPr>
        <p:spPr>
          <a:xfrm>
            <a:off x="5972805" y="5760541"/>
            <a:ext cx="23755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900" err="1">
                <a:solidFill>
                  <a:schemeClr val="tx2"/>
                </a:solidFill>
              </a:rPr>
              <a:t>Adapted</a:t>
            </a:r>
            <a:r>
              <a:rPr lang="pt-PT" sz="900">
                <a:solidFill>
                  <a:schemeClr val="tx2"/>
                </a:solidFill>
              </a:rPr>
              <a:t> </a:t>
            </a:r>
            <a:r>
              <a:rPr lang="pt-PT" sz="900" err="1">
                <a:solidFill>
                  <a:schemeClr val="tx2"/>
                </a:solidFill>
              </a:rPr>
              <a:t>from</a:t>
            </a:r>
            <a:r>
              <a:rPr lang="pt-PT" sz="900">
                <a:solidFill>
                  <a:schemeClr val="tx2"/>
                </a:solidFill>
              </a:rPr>
              <a:t> </a:t>
            </a:r>
            <a:r>
              <a:rPr lang="pt-PT" sz="900" err="1">
                <a:solidFill>
                  <a:schemeClr val="tx2"/>
                </a:solidFill>
              </a:rPr>
              <a:t>Callum</a:t>
            </a:r>
            <a:r>
              <a:rPr lang="pt-PT" sz="900">
                <a:solidFill>
                  <a:schemeClr val="tx2"/>
                </a:solidFill>
              </a:rPr>
              <a:t> </a:t>
            </a:r>
            <a:r>
              <a:rPr lang="pt-PT" sz="900" err="1">
                <a:solidFill>
                  <a:schemeClr val="tx2"/>
                </a:solidFill>
              </a:rPr>
              <a:t>Akehurst-Ryan</a:t>
            </a:r>
            <a:endParaRPr lang="pt-PT" sz="900">
              <a:solidFill>
                <a:schemeClr val="tx2"/>
              </a:solidFill>
            </a:endParaRPr>
          </a:p>
          <a:p>
            <a:pPr algn="r"/>
            <a:endParaRPr lang="pt-PT" sz="900">
              <a:solidFill>
                <a:schemeClr val="tx2"/>
              </a:solidFill>
            </a:endParaRPr>
          </a:p>
          <a:p>
            <a:pPr algn="r"/>
            <a:endParaRPr lang="pt-PT" sz="900">
              <a:solidFill>
                <a:schemeClr val="tx2"/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0314F1E-3FF4-EB66-16EC-140EEB96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</p:spTree>
    <p:extLst>
      <p:ext uri="{BB962C8B-B14F-4D97-AF65-F5344CB8AC3E}">
        <p14:creationId xmlns:p14="http://schemas.microsoft.com/office/powerpoint/2010/main" val="162059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11ED-C9D7-D404-A202-1E343659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Space Shuttle Columbia (2001)</a:t>
            </a:r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FC6B0-D3F8-8C0B-21EE-78DD39F1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25796-721B-3086-BD06-A9C5EF0F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36</a:t>
            </a:fld>
            <a:endParaRPr lang="pt-PT"/>
          </a:p>
        </p:txBody>
      </p:sp>
      <p:pic>
        <p:nvPicPr>
          <p:cNvPr id="9" name="Google Shape;370;g2124c490992_0_0">
            <a:extLst>
              <a:ext uri="{FF2B5EF4-FFF2-40B4-BE49-F238E27FC236}">
                <a16:creationId xmlns:a16="http://schemas.microsoft.com/office/drawing/2014/main" id="{DBC2C093-2741-7CD3-C5A0-3522315A3F2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8281" y="1371600"/>
            <a:ext cx="6067437" cy="48053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71;g2124c490992_0_0">
            <a:extLst>
              <a:ext uri="{FF2B5EF4-FFF2-40B4-BE49-F238E27FC236}">
                <a16:creationId xmlns:a16="http://schemas.microsoft.com/office/drawing/2014/main" id="{8595F8BE-A850-B213-C8D2-B763C5BF194C}"/>
              </a:ext>
            </a:extLst>
          </p:cNvPr>
          <p:cNvSpPr txBox="1"/>
          <p:nvPr/>
        </p:nvSpPr>
        <p:spPr>
          <a:xfrm>
            <a:off x="6433041" y="5908239"/>
            <a:ext cx="1635750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pt-PT" sz="900">
                <a:solidFill>
                  <a:srgbClr val="131D22"/>
                </a:solidFill>
                <a:highlight>
                  <a:srgbClr val="FFFFFF"/>
                </a:highlight>
              </a:rPr>
              <a:t>Photo by Eric Long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866847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D796-BD96-266C-1415-02191BC0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Endeavour (2011)</a:t>
            </a:r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55B1F-EF1B-79E9-FD0F-47C9A6740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AE9C1-D5FC-AE53-24AA-6384F493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37</a:t>
            </a:fld>
            <a:endParaRPr lang="pt-PT"/>
          </a:p>
        </p:txBody>
      </p:sp>
      <p:pic>
        <p:nvPicPr>
          <p:cNvPr id="6" name="Google Shape;381;g2124c490992_0_62">
            <a:extLst>
              <a:ext uri="{FF2B5EF4-FFF2-40B4-BE49-F238E27FC236}">
                <a16:creationId xmlns:a16="http://schemas.microsoft.com/office/drawing/2014/main" id="{9AC490ED-AA8D-F0B4-78ED-CC8EBE53A86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381" y="1496991"/>
            <a:ext cx="2843213" cy="4264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82;g2124c490992_0_62">
            <a:extLst>
              <a:ext uri="{FF2B5EF4-FFF2-40B4-BE49-F238E27FC236}">
                <a16:creationId xmlns:a16="http://schemas.microsoft.com/office/drawing/2014/main" id="{E75CF44C-AA0F-A891-2812-E3711AD63A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0069" y="1691400"/>
            <a:ext cx="4517369" cy="30191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84;g2124c490992_0_62">
            <a:extLst>
              <a:ext uri="{FF2B5EF4-FFF2-40B4-BE49-F238E27FC236}">
                <a16:creationId xmlns:a16="http://schemas.microsoft.com/office/drawing/2014/main" id="{9E023B91-AE00-1118-309C-216DC07DF154}"/>
              </a:ext>
            </a:extLst>
          </p:cNvPr>
          <p:cNvSpPr txBox="1"/>
          <p:nvPr/>
        </p:nvSpPr>
        <p:spPr>
          <a:xfrm>
            <a:off x="3711169" y="5377463"/>
            <a:ext cx="543285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110000"/>
              </a:lnSpc>
              <a:spcBef>
                <a:spcPts val="675"/>
              </a:spcBef>
              <a:buClr>
                <a:srgbClr val="000000"/>
              </a:buClr>
              <a:buSzPts val="1800"/>
            </a:pPr>
            <a:r>
              <a:rPr lang="pt-PT" sz="2000" b="1">
                <a:latin typeface="Montserrat"/>
                <a:ea typeface="Montserrat"/>
                <a:cs typeface="Montserrat"/>
                <a:sym typeface="Montserrat"/>
              </a:rPr>
              <a:t>More </a:t>
            </a:r>
            <a:r>
              <a:rPr lang="pt-PT" sz="2000" b="1" err="1">
                <a:latin typeface="Montserrat"/>
                <a:ea typeface="Montserrat"/>
                <a:cs typeface="Montserrat"/>
                <a:sym typeface="Montserrat"/>
              </a:rPr>
              <a:t>than</a:t>
            </a:r>
            <a:r>
              <a:rPr lang="pt-PT" sz="2000" b="1">
                <a:latin typeface="Montserrat"/>
                <a:ea typeface="Montserrat"/>
                <a:cs typeface="Montserrat"/>
                <a:sym typeface="Montserrat"/>
              </a:rPr>
              <a:t> 1,000 </a:t>
            </a:r>
            <a:r>
              <a:rPr lang="pt-PT" sz="2000" b="1" err="1">
                <a:latin typeface="Montserrat"/>
                <a:ea typeface="Montserrat"/>
                <a:cs typeface="Montserrat"/>
                <a:sym typeface="Montserrat"/>
              </a:rPr>
              <a:t>toggles</a:t>
            </a:r>
            <a:r>
              <a:rPr lang="pt-PT" sz="2000" b="1"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766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6328-5A44-645E-05DE-75335C9A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Sources for complexity (just a few!)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D92C2-0865-94F4-6A9F-1D15D1DEC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1"/>
            <a:ext cx="3588806" cy="4805362"/>
          </a:xfrm>
        </p:spPr>
        <p:txBody>
          <a:bodyPr/>
          <a:lstStyle/>
          <a:p>
            <a:pPr marL="0" indent="0"/>
            <a:r>
              <a:rPr lang="pt-PT" b="1" dirty="0" err="1">
                <a:latin typeface="Montserrat"/>
                <a:ea typeface="Montserrat"/>
                <a:cs typeface="Montserrat"/>
                <a:sym typeface="Montserrat"/>
              </a:rPr>
              <a:t>Many</a:t>
            </a:r>
            <a:r>
              <a:rPr lang="pt-PT" b="1" dirty="0">
                <a:latin typeface="Montserrat"/>
                <a:ea typeface="Montserrat"/>
                <a:cs typeface="Montserrat"/>
                <a:sym typeface="Montserrat"/>
              </a:rPr>
              <a:t>…</a:t>
            </a:r>
          </a:p>
          <a:p>
            <a:pPr indent="-257175">
              <a:buChar char="●"/>
            </a:pPr>
            <a:r>
              <a:rPr lang="pt-PT" dirty="0"/>
              <a:t>Input </a:t>
            </a:r>
            <a:r>
              <a:rPr lang="pt-PT" dirty="0" err="1"/>
              <a:t>parameters</a:t>
            </a:r>
            <a:endParaRPr lang="pt-PT" dirty="0"/>
          </a:p>
          <a:p>
            <a:pPr indent="-257175">
              <a:buChar char="●"/>
            </a:pPr>
            <a:r>
              <a:rPr lang="pt-PT" dirty="0" err="1"/>
              <a:t>Values</a:t>
            </a:r>
            <a:r>
              <a:rPr lang="pt-PT" dirty="0"/>
              <a:t> for </a:t>
            </a:r>
            <a:r>
              <a:rPr lang="pt-PT" dirty="0" err="1"/>
              <a:t>these</a:t>
            </a:r>
            <a:r>
              <a:rPr lang="pt-PT" dirty="0"/>
              <a:t> </a:t>
            </a:r>
            <a:r>
              <a:rPr lang="pt-PT" dirty="0" err="1"/>
              <a:t>parameters</a:t>
            </a:r>
            <a:endParaRPr lang="pt-PT" dirty="0"/>
          </a:p>
          <a:p>
            <a:pPr indent="-257175">
              <a:buChar char="●"/>
            </a:pPr>
            <a:r>
              <a:rPr lang="pt-PT" dirty="0" err="1"/>
              <a:t>Configurations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/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environments</a:t>
            </a:r>
            <a:endParaRPr lang="en-P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F91A3-D117-0FF3-74EC-2FF919AC1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DF0FD-2459-2878-87C5-C9715C40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38</a:t>
            </a:fld>
            <a:endParaRPr lang="pt-PT"/>
          </a:p>
        </p:txBody>
      </p:sp>
      <p:pic>
        <p:nvPicPr>
          <p:cNvPr id="6" name="Google Shape;394;g2124c490992_0_53">
            <a:extLst>
              <a:ext uri="{FF2B5EF4-FFF2-40B4-BE49-F238E27FC236}">
                <a16:creationId xmlns:a16="http://schemas.microsoft.com/office/drawing/2014/main" id="{47B912DD-DAA4-D4B2-0581-0511DE26942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8180" y="1813872"/>
            <a:ext cx="5191687" cy="3240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95;g2124c490992_0_53">
            <a:extLst>
              <a:ext uri="{FF2B5EF4-FFF2-40B4-BE49-F238E27FC236}">
                <a16:creationId xmlns:a16="http://schemas.microsoft.com/office/drawing/2014/main" id="{71D44327-803C-52C8-947F-7904FB81DBD4}"/>
              </a:ext>
            </a:extLst>
          </p:cNvPr>
          <p:cNvSpPr txBox="1"/>
          <p:nvPr/>
        </p:nvSpPr>
        <p:spPr>
          <a:xfrm>
            <a:off x="3918855" y="5317757"/>
            <a:ext cx="4958234" cy="52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pt-PT" sz="2775" b="1" dirty="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pt-PT" sz="2775" b="1" dirty="0" err="1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lot</a:t>
            </a:r>
            <a:r>
              <a:rPr lang="pt-PT" sz="2775" b="1" dirty="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2775" b="1" dirty="0" err="1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of</a:t>
            </a:r>
            <a:r>
              <a:rPr lang="pt-PT" sz="2775" b="1" dirty="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pt-PT" sz="2775" b="1" dirty="0" err="1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scenarios</a:t>
            </a:r>
            <a:r>
              <a:rPr lang="pt-PT" sz="2775" b="1" dirty="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pt-PT" sz="2775" b="1" dirty="0" err="1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test</a:t>
            </a:r>
            <a:r>
              <a:rPr lang="pt-PT" sz="2775" b="1" dirty="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2775" dirty="0">
              <a:solidFill>
                <a:srgbClr val="FF99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19951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8DFCC7-E8A5-8229-54E5-45A83232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 dirty="0"/>
              <a:t>But can we test this?!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D8354C-959C-1835-2807-C34A46DD6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T" dirty="0"/>
              <a:t>Even with test automation, it can simply be impossible (e.g., time, cost, resources).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317F1-943A-B925-C3F2-253AFCF4B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830C2-9CE6-E72A-F0D2-2BDBB856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2650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4B47-2BA9-A844-B4BF-EBBDC6C2F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Montserrat" panose="00000500000000000000" pitchFamily="50" charset="0"/>
              </a:rPr>
              <a:t>Speed vs Quality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7032" y="1216104"/>
            <a:ext cx="8209935" cy="2544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Are they real enemies?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64" y="1975224"/>
            <a:ext cx="4457535" cy="323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109630" y="2488159"/>
            <a:ext cx="3358695" cy="2544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504" indent="-260604">
              <a:lnSpc>
                <a:spcPct val="150000"/>
              </a:lnSpc>
              <a:spcBef>
                <a:spcPts val="375"/>
              </a:spcBef>
              <a:buNone/>
            </a:pPr>
            <a:r>
              <a:rPr lang="en-US" sz="1350" b="1">
                <a:solidFill>
                  <a:schemeClr val="tx1"/>
                </a:solidFill>
                <a:latin typeface="Montserrat Light" panose="00000400000000000000" pitchFamily="50" charset="0"/>
              </a:rPr>
              <a:t>These can help you out:</a:t>
            </a:r>
          </a:p>
          <a:p>
            <a:pPr marL="603504" indent="-260604">
              <a:lnSpc>
                <a:spcPct val="150000"/>
              </a:lnSpc>
              <a:spcBef>
                <a:spcPts val="375"/>
              </a:spcBef>
              <a:buClr>
                <a:srgbClr val="2BB34B"/>
              </a:buClr>
              <a:buFont typeface="Wingdings" panose="05000000000000000000" pitchFamily="2" charset="2"/>
              <a:buChar char="ü"/>
            </a:pPr>
            <a:r>
              <a:rPr lang="en-US" sz="1350">
                <a:solidFill>
                  <a:schemeClr val="tx1"/>
                </a:solidFill>
                <a:latin typeface="Montserrat Light" panose="00000400000000000000" pitchFamily="50" charset="0"/>
              </a:rPr>
              <a:t>Agile</a:t>
            </a:r>
          </a:p>
          <a:p>
            <a:pPr marL="603504" indent="-260604">
              <a:lnSpc>
                <a:spcPct val="150000"/>
              </a:lnSpc>
              <a:spcBef>
                <a:spcPts val="375"/>
              </a:spcBef>
              <a:buClr>
                <a:srgbClr val="2BB34B"/>
              </a:buClr>
              <a:buFont typeface="Wingdings" panose="05000000000000000000" pitchFamily="2" charset="2"/>
              <a:buChar char="ü"/>
            </a:pPr>
            <a:r>
              <a:rPr lang="en-US" sz="1350">
                <a:solidFill>
                  <a:schemeClr val="tx1"/>
                </a:solidFill>
                <a:latin typeface="Montserrat Light" panose="00000400000000000000" pitchFamily="50" charset="0"/>
              </a:rPr>
              <a:t>DevOps</a:t>
            </a:r>
          </a:p>
          <a:p>
            <a:pPr marL="603504" indent="-260604">
              <a:lnSpc>
                <a:spcPct val="150000"/>
              </a:lnSpc>
              <a:spcBef>
                <a:spcPts val="375"/>
              </a:spcBef>
              <a:buClr>
                <a:srgbClr val="2BB34B"/>
              </a:buClr>
              <a:buFont typeface="Wingdings" panose="05000000000000000000" pitchFamily="2" charset="2"/>
              <a:buChar char="ü"/>
            </a:pPr>
            <a:r>
              <a:rPr lang="en-US" sz="1350" b="1">
                <a:solidFill>
                  <a:schemeClr val="tx1"/>
                </a:solidFill>
                <a:latin typeface="Montserrat Light" panose="00000400000000000000" pitchFamily="50" charset="0"/>
              </a:rPr>
              <a:t>Continuous Integration</a:t>
            </a:r>
          </a:p>
          <a:p>
            <a:pPr marL="603504" indent="-260604">
              <a:lnSpc>
                <a:spcPct val="150000"/>
              </a:lnSpc>
              <a:spcBef>
                <a:spcPts val="375"/>
              </a:spcBef>
              <a:buClr>
                <a:srgbClr val="2BB34B"/>
              </a:buClr>
              <a:buFont typeface="Wingdings" panose="05000000000000000000" pitchFamily="2" charset="2"/>
              <a:buChar char="ü"/>
            </a:pPr>
            <a:r>
              <a:rPr lang="en-US" sz="1350">
                <a:solidFill>
                  <a:schemeClr val="tx1"/>
                </a:solidFill>
                <a:latin typeface="Montserrat Light" panose="00000400000000000000" pitchFamily="50" charset="0"/>
              </a:rPr>
              <a:t>Automated Testing</a:t>
            </a:r>
          </a:p>
          <a:p>
            <a:pPr marL="603504" indent="-260604">
              <a:lnSpc>
                <a:spcPct val="150000"/>
              </a:lnSpc>
              <a:spcBef>
                <a:spcPts val="375"/>
              </a:spcBef>
              <a:buClr>
                <a:srgbClr val="2BB34B"/>
              </a:buClr>
              <a:buFont typeface="Wingdings" panose="05000000000000000000" pitchFamily="2" charset="2"/>
              <a:buChar char="ü"/>
            </a:pPr>
            <a:r>
              <a:rPr lang="en-US" sz="1350">
                <a:solidFill>
                  <a:schemeClr val="tx1"/>
                </a:solidFill>
                <a:latin typeface="Montserrat Light" panose="00000400000000000000" pitchFamily="50" charset="0"/>
              </a:rPr>
              <a:t>Continuous Testing</a:t>
            </a:r>
          </a:p>
          <a:p>
            <a:pPr marL="603504" indent="-260604">
              <a:lnSpc>
                <a:spcPct val="150000"/>
              </a:lnSpc>
              <a:spcBef>
                <a:spcPts val="375"/>
              </a:spcBef>
              <a:buClr>
                <a:srgbClr val="2BB34B"/>
              </a:buClr>
              <a:buFont typeface="Wingdings" panose="05000000000000000000" pitchFamily="2" charset="2"/>
              <a:buChar char="ü"/>
            </a:pPr>
            <a:r>
              <a:rPr lang="en-US" sz="1350">
                <a:solidFill>
                  <a:schemeClr val="tx1"/>
                </a:solidFill>
                <a:latin typeface="Montserrat Light" panose="00000400000000000000" pitchFamily="50" charset="0"/>
              </a:rPr>
              <a:t>Continuous Delivery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34878" y="5391179"/>
            <a:ext cx="7149249" cy="3204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>
                <a:solidFill>
                  <a:schemeClr val="tx1"/>
                </a:solidFill>
                <a:latin typeface="+mn-lt"/>
              </a:rPr>
              <a:t>Release often, with </a:t>
            </a:r>
            <a:r>
              <a:rPr lang="en-US" sz="1350" b="1">
                <a:solidFill>
                  <a:schemeClr val="tx1"/>
                </a:solidFill>
                <a:latin typeface="+mn-lt"/>
              </a:rPr>
              <a:t>confidence</a:t>
            </a:r>
            <a:r>
              <a:rPr lang="en-US" sz="1350">
                <a:solidFill>
                  <a:schemeClr val="tx1"/>
                </a:solidFill>
                <a:latin typeface="+mn-lt"/>
              </a:rPr>
              <a:t>. Motivates the teams and makes customers happy.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72380" y="5017303"/>
            <a:ext cx="1449878" cy="1254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25"/>
              <a:t>Image by </a:t>
            </a:r>
            <a:r>
              <a:rPr lang="en-US" sz="525">
                <a:latin typeface="Montserrat Light" panose="00000400000000000000" pitchFamily="50" charset="0"/>
              </a:rPr>
              <a:t>www.genalice.com</a:t>
            </a:r>
            <a:endParaRPr lang="en-US" sz="525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FB978C9-E6F6-E6A6-43F9-B8B14A7595AE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45EDA88B-495D-42CD-9015-CB4710A11926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A341D-BFCB-381D-79C0-D6A3C1E64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/>
              <a:t>Sergio Freire</a:t>
            </a:r>
          </a:p>
        </p:txBody>
      </p:sp>
    </p:spTree>
    <p:extLst>
      <p:ext uri="{BB962C8B-B14F-4D97-AF65-F5344CB8AC3E}">
        <p14:creationId xmlns:p14="http://schemas.microsoft.com/office/powerpoint/2010/main" val="3898814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124c490992_0_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pt-PT"/>
              <a:t>Findings from the field</a:t>
            </a:r>
            <a:endParaRPr/>
          </a:p>
        </p:txBody>
      </p:sp>
      <p:sp>
        <p:nvSpPr>
          <p:cNvPr id="410" name="Google Shape;410;g2124c490992_0_92"/>
          <p:cNvSpPr txBox="1">
            <a:spLocks noGrp="1"/>
          </p:cNvSpPr>
          <p:nvPr>
            <p:ph idx="1"/>
          </p:nvPr>
        </p:nvSpPr>
        <p:spPr>
          <a:xfrm>
            <a:off x="628649" y="1371601"/>
            <a:ext cx="4076155" cy="48053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0"/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Most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failures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are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induced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by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single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factor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faults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or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by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the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joint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combinatorial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effect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(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interaction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)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of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two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factors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,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with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progressively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fewer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failures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induced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by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interactions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between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three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or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more </a:t>
            </a:r>
            <a:r>
              <a:rPr lang="pt-PT" sz="1800" i="1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factors</a:t>
            </a:r>
            <a:r>
              <a:rPr lang="pt-PT" sz="1800" i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. </a:t>
            </a:r>
            <a:endParaRPr sz="1800"/>
          </a:p>
          <a:p>
            <a:pPr indent="-257175">
              <a:buChar char="●"/>
            </a:pPr>
            <a:r>
              <a:rPr lang="pt-PT" sz="1800"/>
              <a:t>NIST </a:t>
            </a:r>
            <a:r>
              <a:rPr lang="pt-PT" sz="1800" err="1"/>
              <a:t>studies</a:t>
            </a:r>
            <a:r>
              <a:rPr lang="pt-PT" sz="1800"/>
              <a:t> </a:t>
            </a:r>
            <a:r>
              <a:rPr lang="pt-PT" sz="1800" err="1"/>
              <a:t>beginning</a:t>
            </a:r>
            <a:r>
              <a:rPr lang="pt-PT" sz="1800"/>
              <a:t> in 1999 </a:t>
            </a:r>
            <a:r>
              <a:rPr lang="pt-PT" sz="1800" err="1"/>
              <a:t>showed</a:t>
            </a:r>
            <a:r>
              <a:rPr lang="pt-PT" sz="1800"/>
              <a:t> </a:t>
            </a:r>
            <a:r>
              <a:rPr lang="pt-PT" sz="1800" err="1"/>
              <a:t>that</a:t>
            </a:r>
            <a:r>
              <a:rPr lang="pt-PT" sz="1800"/>
              <a:t> </a:t>
            </a:r>
            <a:r>
              <a:rPr lang="pt-PT" sz="1800" err="1"/>
              <a:t>across</a:t>
            </a:r>
            <a:r>
              <a:rPr lang="pt-PT" sz="1800"/>
              <a:t> a </a:t>
            </a:r>
            <a:r>
              <a:rPr lang="pt-PT" sz="1800" err="1"/>
              <a:t>variety</a:t>
            </a:r>
            <a:r>
              <a:rPr lang="pt-PT" sz="1800"/>
              <a:t> </a:t>
            </a:r>
            <a:r>
              <a:rPr lang="pt-PT" sz="1800" err="1"/>
              <a:t>of</a:t>
            </a:r>
            <a:r>
              <a:rPr lang="pt-PT" sz="1800"/>
              <a:t> </a:t>
            </a:r>
            <a:r>
              <a:rPr lang="pt-PT" sz="1800" err="1"/>
              <a:t>domains</a:t>
            </a:r>
            <a:r>
              <a:rPr lang="pt-PT" sz="1800"/>
              <a:t>, </a:t>
            </a:r>
            <a:r>
              <a:rPr lang="pt-PT" sz="1800" err="1"/>
              <a:t>all</a:t>
            </a:r>
            <a:r>
              <a:rPr lang="pt-PT" sz="1800"/>
              <a:t> </a:t>
            </a:r>
            <a:r>
              <a:rPr lang="pt-PT" sz="1800" err="1"/>
              <a:t>failures</a:t>
            </a:r>
            <a:r>
              <a:rPr lang="pt-PT" sz="1800"/>
              <a:t> </a:t>
            </a:r>
            <a:r>
              <a:rPr lang="pt-PT" sz="1800" err="1"/>
              <a:t>could</a:t>
            </a:r>
            <a:r>
              <a:rPr lang="pt-PT" sz="1800"/>
              <a:t> </a:t>
            </a:r>
            <a:r>
              <a:rPr lang="pt-PT" sz="1800" err="1"/>
              <a:t>be</a:t>
            </a:r>
            <a:r>
              <a:rPr lang="pt-PT" sz="1800"/>
              <a:t> </a:t>
            </a:r>
            <a:r>
              <a:rPr lang="pt-PT" sz="1800" err="1"/>
              <a:t>triggered</a:t>
            </a:r>
            <a:r>
              <a:rPr lang="pt-PT" sz="1800"/>
              <a:t> </a:t>
            </a:r>
            <a:r>
              <a:rPr lang="pt-PT" sz="1800" err="1"/>
              <a:t>by</a:t>
            </a:r>
            <a:r>
              <a:rPr lang="pt-PT" sz="1800"/>
              <a:t> a </a:t>
            </a:r>
            <a:r>
              <a:rPr lang="pt-PT" sz="1800" err="1"/>
              <a:t>maximum</a:t>
            </a:r>
            <a:r>
              <a:rPr lang="pt-PT" sz="1800"/>
              <a:t> </a:t>
            </a:r>
            <a:r>
              <a:rPr lang="pt-PT" sz="1800" err="1"/>
              <a:t>of</a:t>
            </a:r>
            <a:r>
              <a:rPr lang="pt-PT" sz="1800"/>
              <a:t> 4-way to 6-way </a:t>
            </a:r>
            <a:r>
              <a:rPr lang="pt-PT" sz="1800" err="1"/>
              <a:t>interactions</a:t>
            </a:r>
            <a:r>
              <a:rPr lang="pt-PT" sz="1800"/>
              <a:t> </a:t>
            </a:r>
            <a:endParaRPr sz="1800"/>
          </a:p>
          <a:p>
            <a:pPr indent="-257175">
              <a:spcBef>
                <a:spcPts val="0"/>
              </a:spcBef>
              <a:buChar char="●"/>
            </a:pPr>
            <a:r>
              <a:rPr lang="pt-PT" sz="1800" err="1"/>
              <a:t>Pairwise</a:t>
            </a:r>
            <a:r>
              <a:rPr lang="pt-PT" sz="1800"/>
              <a:t> </a:t>
            </a:r>
            <a:r>
              <a:rPr lang="pt-PT" sz="1800" err="1"/>
              <a:t>testing</a:t>
            </a:r>
            <a:r>
              <a:rPr lang="pt-PT" sz="1800"/>
              <a:t> </a:t>
            </a:r>
            <a:r>
              <a:rPr lang="pt-PT" sz="1800" err="1"/>
              <a:t>finds</a:t>
            </a:r>
            <a:r>
              <a:rPr lang="pt-PT" sz="1800"/>
              <a:t> </a:t>
            </a:r>
            <a:r>
              <a:rPr lang="pt-PT" sz="1800" err="1"/>
              <a:t>about</a:t>
            </a:r>
            <a:r>
              <a:rPr lang="pt-PT" sz="1800"/>
              <a:t> 50% to 90% </a:t>
            </a:r>
            <a:r>
              <a:rPr lang="pt-PT" sz="1800" err="1"/>
              <a:t>of</a:t>
            </a:r>
            <a:r>
              <a:rPr lang="pt-PT" sz="1800"/>
              <a:t> </a:t>
            </a:r>
            <a:r>
              <a:rPr lang="pt-PT" sz="1800" err="1"/>
              <a:t>flaws</a:t>
            </a:r>
            <a:r>
              <a:rPr lang="pt-PT" sz="1800"/>
              <a:t> </a:t>
            </a:r>
            <a:r>
              <a:rPr lang="pt-PT" sz="1800" err="1"/>
              <a:t>but</a:t>
            </a:r>
            <a:r>
              <a:rPr lang="pt-PT" sz="1800"/>
              <a:t> </a:t>
            </a:r>
            <a:r>
              <a:rPr lang="pt-PT" sz="1800" err="1"/>
              <a:t>it</a:t>
            </a:r>
            <a:r>
              <a:rPr lang="pt-PT" sz="1800"/>
              <a:t> </a:t>
            </a:r>
            <a:r>
              <a:rPr lang="pt-PT" sz="1800" err="1"/>
              <a:t>may</a:t>
            </a:r>
            <a:r>
              <a:rPr lang="pt-PT" sz="1800"/>
              <a:t> </a:t>
            </a:r>
            <a:r>
              <a:rPr lang="pt-PT" sz="1800" err="1"/>
              <a:t>not</a:t>
            </a:r>
            <a:r>
              <a:rPr lang="pt-PT" sz="1800"/>
              <a:t> </a:t>
            </a:r>
            <a:r>
              <a:rPr lang="pt-PT" sz="1800" err="1"/>
              <a:t>be</a:t>
            </a:r>
            <a:r>
              <a:rPr lang="pt-PT" sz="1800"/>
              <a:t> </a:t>
            </a:r>
            <a:r>
              <a:rPr lang="pt-PT" sz="1800" err="1"/>
              <a:t>enough</a:t>
            </a:r>
            <a:r>
              <a:rPr lang="pt-PT" sz="1800"/>
              <a:t> </a:t>
            </a:r>
            <a:endParaRPr sz="1800"/>
          </a:p>
        </p:txBody>
      </p:sp>
      <p:sp>
        <p:nvSpPr>
          <p:cNvPr id="411" name="Google Shape;411;g2124c490992_0_9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pt-PT"/>
              <a:pPr>
                <a:buSzPts val="1400"/>
              </a:pPr>
              <a:t>40</a:t>
            </a:fld>
            <a:endParaRPr/>
          </a:p>
        </p:txBody>
      </p:sp>
      <p:pic>
        <p:nvPicPr>
          <p:cNvPr id="412" name="Google Shape;412;g2124c490992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953" y="1636781"/>
            <a:ext cx="4076156" cy="358443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2124c490992_0_92"/>
          <p:cNvSpPr txBox="1"/>
          <p:nvPr/>
        </p:nvSpPr>
        <p:spPr>
          <a:xfrm>
            <a:off x="1888363" y="5963192"/>
            <a:ext cx="7121700" cy="34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r"/>
            <a:r>
              <a:rPr lang="pt-PT" sz="1350"/>
              <a:t>PRACTICAL COMBINATORIAL TESTING D. Richard </a:t>
            </a:r>
            <a:r>
              <a:rPr lang="pt-PT" sz="1350" err="1"/>
              <a:t>Kuhn</a:t>
            </a:r>
            <a:r>
              <a:rPr lang="pt-PT" sz="1350"/>
              <a:t>, </a:t>
            </a:r>
            <a:r>
              <a:rPr lang="pt-PT" sz="1350" err="1"/>
              <a:t>Raghu</a:t>
            </a:r>
            <a:r>
              <a:rPr lang="pt-PT" sz="1350"/>
              <a:t> N. </a:t>
            </a:r>
            <a:r>
              <a:rPr lang="pt-PT" sz="1350" err="1"/>
              <a:t>Kacker</a:t>
            </a:r>
            <a:r>
              <a:rPr lang="pt-PT" sz="1350"/>
              <a:t>, </a:t>
            </a:r>
            <a:r>
              <a:rPr lang="pt-PT" sz="1350" err="1"/>
              <a:t>Yu</a:t>
            </a:r>
            <a:r>
              <a:rPr lang="pt-PT" sz="1350"/>
              <a:t> Lei </a:t>
            </a:r>
            <a:endParaRPr sz="135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A24AC4-0530-171D-4632-3A3AC8EE7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/>
              <a:t> Freire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0200-0EB4-1C0C-92E3-B687287F7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Why does it happen?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FA176-00F5-07DE-EF1F-DB1E5E5BF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3E3A1-1824-4168-877C-F28836A2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41</a:t>
            </a:fld>
            <a:endParaRPr lang="pt-PT"/>
          </a:p>
        </p:txBody>
      </p:sp>
      <p:sp>
        <p:nvSpPr>
          <p:cNvPr id="7" name="Google Shape;422;g2124c490992_0_109">
            <a:extLst>
              <a:ext uri="{FF2B5EF4-FFF2-40B4-BE49-F238E27FC236}">
                <a16:creationId xmlns:a16="http://schemas.microsoft.com/office/drawing/2014/main" id="{C3B8D3DC-9016-259F-B48E-55B45B49C539}"/>
              </a:ext>
            </a:extLst>
          </p:cNvPr>
          <p:cNvSpPr txBox="1">
            <a:spLocks/>
          </p:cNvSpPr>
          <p:nvPr/>
        </p:nvSpPr>
        <p:spPr>
          <a:xfrm>
            <a:off x="5567843" y="1312071"/>
            <a:ext cx="3569621" cy="628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8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400" b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3-way </a:t>
            </a:r>
            <a:r>
              <a:rPr lang="pt-PT" sz="1400" b="1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interaction</a:t>
            </a:r>
            <a:r>
              <a:rPr lang="pt-PT" sz="1400" b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 </a:t>
            </a:r>
            <a:r>
              <a:rPr lang="pt-PT" sz="1400" b="1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fault</a:t>
            </a:r>
            <a:endParaRPr lang="pt-PT" sz="140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pt-PT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</a:t>
            </a:r>
            <a:r>
              <a:rPr lang="pt-PT" sz="140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pressure</a:t>
            </a:r>
            <a:r>
              <a:rPr lang="pt-PT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=1, volume=500, </a:t>
            </a:r>
            <a:r>
              <a:rPr lang="pt-PT" sz="140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admin</a:t>
            </a:r>
            <a:r>
              <a:rPr lang="pt-PT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=</a:t>
            </a:r>
            <a:r>
              <a:rPr lang="pt-PT" sz="140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true</a:t>
            </a:r>
            <a:r>
              <a:rPr lang="pt-PT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</a:t>
            </a:r>
          </a:p>
        </p:txBody>
      </p:sp>
      <p:sp>
        <p:nvSpPr>
          <p:cNvPr id="8" name="Google Shape;421;g2124c490992_0_109">
            <a:extLst>
              <a:ext uri="{FF2B5EF4-FFF2-40B4-BE49-F238E27FC236}">
                <a16:creationId xmlns:a16="http://schemas.microsoft.com/office/drawing/2014/main" id="{786592F3-BBF3-5445-E754-B2D4DC0D6781}"/>
              </a:ext>
            </a:extLst>
          </p:cNvPr>
          <p:cNvSpPr txBox="1">
            <a:spLocks/>
          </p:cNvSpPr>
          <p:nvPr/>
        </p:nvSpPr>
        <p:spPr>
          <a:xfrm>
            <a:off x="2883251" y="1312071"/>
            <a:ext cx="2684592" cy="628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8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400" b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2-way </a:t>
            </a:r>
            <a:r>
              <a:rPr lang="pt-PT" sz="1400" b="1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interaction</a:t>
            </a:r>
            <a:r>
              <a:rPr lang="pt-PT" sz="1400" b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 </a:t>
            </a:r>
            <a:r>
              <a:rPr lang="pt-PT" sz="1400" b="1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fault</a:t>
            </a:r>
            <a:endParaRPr lang="pt-PT" sz="1400" b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Montserrat"/>
            </a:endParaRPr>
          </a:p>
          <a:p>
            <a:r>
              <a:rPr lang="pt-PT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</a:t>
            </a:r>
            <a:r>
              <a:rPr lang="pt-PT" sz="140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pressure</a:t>
            </a:r>
            <a:r>
              <a:rPr lang="pt-PT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=1, volume=500)</a:t>
            </a:r>
          </a:p>
        </p:txBody>
      </p:sp>
      <p:sp>
        <p:nvSpPr>
          <p:cNvPr id="9" name="Google Shape;423;g2124c490992_0_109">
            <a:extLst>
              <a:ext uri="{FF2B5EF4-FFF2-40B4-BE49-F238E27FC236}">
                <a16:creationId xmlns:a16="http://schemas.microsoft.com/office/drawing/2014/main" id="{5F1A78A3-B7E4-CD62-65D8-1114FD240852}"/>
              </a:ext>
            </a:extLst>
          </p:cNvPr>
          <p:cNvSpPr txBox="1">
            <a:spLocks/>
          </p:cNvSpPr>
          <p:nvPr/>
        </p:nvSpPr>
        <p:spPr>
          <a:xfrm>
            <a:off x="416726" y="2398871"/>
            <a:ext cx="2200800" cy="2633400"/>
          </a:xfrm>
          <a:prstGeom prst="rect">
            <a:avLst/>
          </a:prstGeom>
          <a:solidFill>
            <a:schemeClr val="dk1"/>
          </a:solidFill>
          <a:ln>
            <a:solidFill>
              <a:schemeClr val="tx1"/>
            </a:solidFill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8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if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(</a:t>
            </a:r>
            <a:r>
              <a:rPr lang="pt-PT" sz="1050" b="1" err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pressure</a:t>
            </a:r>
            <a:r>
              <a:rPr lang="pt-PT" sz="1050" b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&gt; 50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 {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</a:t>
            </a:r>
            <a:r>
              <a:rPr lang="pt-PT" sz="1050" b="1">
                <a:solidFill>
                  <a:srgbClr val="FF000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// buggy </a:t>
            </a:r>
            <a:r>
              <a:rPr lang="pt-PT" sz="1050" b="1" err="1">
                <a:solidFill>
                  <a:srgbClr val="FF000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code</a:t>
            </a:r>
            <a:endParaRPr lang="pt-PT" sz="1050" b="1">
              <a:solidFill>
                <a:srgbClr val="FF0000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} </a:t>
            </a: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else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{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</a:t>
            </a:r>
            <a:r>
              <a:rPr lang="pt-PT" sz="1050" b="1">
                <a:solidFill>
                  <a:srgbClr val="6A9955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// ...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}</a:t>
            </a:r>
          </a:p>
          <a:p>
            <a:endParaRPr lang="pt-PT" sz="1050" b="1">
              <a:latin typeface="Consolas" panose="020B0609020204030204" pitchFamily="49" charset="0"/>
              <a:ea typeface="Montserrat"/>
              <a:cs typeface="Consolas" panose="020B0609020204030204" pitchFamily="49" charset="0"/>
              <a:sym typeface="Montserrat"/>
            </a:endParaRPr>
          </a:p>
        </p:txBody>
      </p:sp>
      <p:sp>
        <p:nvSpPr>
          <p:cNvPr id="10" name="Google Shape;424;g2124c490992_0_109">
            <a:extLst>
              <a:ext uri="{FF2B5EF4-FFF2-40B4-BE49-F238E27FC236}">
                <a16:creationId xmlns:a16="http://schemas.microsoft.com/office/drawing/2014/main" id="{F26B113E-FCC3-C093-CACD-836689128CD2}"/>
              </a:ext>
            </a:extLst>
          </p:cNvPr>
          <p:cNvSpPr txBox="1">
            <a:spLocks/>
          </p:cNvSpPr>
          <p:nvPr/>
        </p:nvSpPr>
        <p:spPr>
          <a:xfrm>
            <a:off x="380126" y="1312071"/>
            <a:ext cx="2237400" cy="628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8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400" b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1-way </a:t>
            </a:r>
            <a:r>
              <a:rPr lang="pt-PT" sz="1400" b="1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interaction</a:t>
            </a:r>
            <a:r>
              <a:rPr lang="pt-PT" sz="1400" b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 </a:t>
            </a:r>
            <a:r>
              <a:rPr lang="pt-PT" sz="1400" b="1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"/>
              </a:rPr>
              <a:t>fault</a:t>
            </a:r>
            <a:endParaRPr lang="pt-PT" sz="1400" b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Montserrat"/>
            </a:endParaRPr>
          </a:p>
          <a:p>
            <a:r>
              <a:rPr lang="pt-PT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</a:t>
            </a:r>
            <a:r>
              <a:rPr lang="pt-PT" sz="140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pressure</a:t>
            </a:r>
            <a:r>
              <a:rPr lang="pt-PT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=60)</a:t>
            </a:r>
          </a:p>
        </p:txBody>
      </p:sp>
      <p:sp>
        <p:nvSpPr>
          <p:cNvPr id="11" name="Google Shape;425;g2124c490992_0_109">
            <a:extLst>
              <a:ext uri="{FF2B5EF4-FFF2-40B4-BE49-F238E27FC236}">
                <a16:creationId xmlns:a16="http://schemas.microsoft.com/office/drawing/2014/main" id="{D8963E83-5300-D298-65F9-D097AE125693}"/>
              </a:ext>
            </a:extLst>
          </p:cNvPr>
          <p:cNvSpPr txBox="1">
            <a:spLocks/>
          </p:cNvSpPr>
          <p:nvPr/>
        </p:nvSpPr>
        <p:spPr>
          <a:xfrm>
            <a:off x="5567843" y="2663620"/>
            <a:ext cx="3385238" cy="3174472"/>
          </a:xfrm>
          <a:prstGeom prst="rect">
            <a:avLst/>
          </a:prstGeom>
          <a:solidFill>
            <a:schemeClr val="dk1"/>
          </a:solidFill>
          <a:ln>
            <a:solidFill>
              <a:schemeClr val="tx1"/>
            </a:solidFill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8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if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(</a:t>
            </a:r>
            <a:r>
              <a:rPr lang="pt-PT" sz="1050" b="1" u="sng" err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pressure</a:t>
            </a:r>
            <a:r>
              <a:rPr lang="pt-PT" sz="1050" b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&lt; 10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 {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</a:t>
            </a: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if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((</a:t>
            </a:r>
            <a:r>
              <a:rPr lang="pt-PT" sz="1050" b="1" u="sng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volume</a:t>
            </a:r>
            <a:r>
              <a:rPr lang="pt-PT" sz="1050" b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&gt; 300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 &amp;&amp; (</a:t>
            </a:r>
            <a:r>
              <a:rPr lang="pt-PT" sz="1050" b="1" u="sng" err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admin</a:t>
            </a:r>
            <a:r>
              <a:rPr lang="pt-PT" sz="1050" b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== </a:t>
            </a:r>
            <a:r>
              <a:rPr lang="pt-PT" sz="1050" b="1" err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true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)) {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</a:t>
            </a:r>
            <a:r>
              <a:rPr lang="pt-PT" sz="1050" b="1">
                <a:solidFill>
                  <a:srgbClr val="FF000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// buggy </a:t>
            </a:r>
            <a:r>
              <a:rPr lang="pt-PT" sz="1050" b="1" err="1">
                <a:solidFill>
                  <a:srgbClr val="FF000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code</a:t>
            </a:r>
            <a:br>
              <a:rPr lang="pt-PT" sz="1050" b="1">
                <a:solidFill>
                  <a:srgbClr val="FF000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</a:br>
            <a:r>
              <a:rPr lang="pt-PT" sz="1050" b="1">
                <a:solidFill>
                  <a:srgbClr val="FF000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} </a:t>
            </a: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else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{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</a:t>
            </a:r>
            <a:r>
              <a:rPr lang="pt-PT" sz="1050" b="1">
                <a:solidFill>
                  <a:srgbClr val="6A9955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// ...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}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} </a:t>
            </a: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else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{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</a:t>
            </a:r>
            <a:r>
              <a:rPr lang="pt-PT" sz="1050" b="1">
                <a:solidFill>
                  <a:srgbClr val="6A9955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// ...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}</a:t>
            </a:r>
          </a:p>
        </p:txBody>
      </p:sp>
      <p:sp>
        <p:nvSpPr>
          <p:cNvPr id="12" name="Google Shape;419;g2124c490992_0_109">
            <a:extLst>
              <a:ext uri="{FF2B5EF4-FFF2-40B4-BE49-F238E27FC236}">
                <a16:creationId xmlns:a16="http://schemas.microsoft.com/office/drawing/2014/main" id="{E5DC1631-86E8-C91D-5CB6-7114273C5EC9}"/>
              </a:ext>
            </a:extLst>
          </p:cNvPr>
          <p:cNvSpPr txBox="1">
            <a:spLocks/>
          </p:cNvSpPr>
          <p:nvPr/>
        </p:nvSpPr>
        <p:spPr>
          <a:xfrm>
            <a:off x="2923634" y="2519455"/>
            <a:ext cx="2462287" cy="2632075"/>
          </a:xfrm>
          <a:prstGeom prst="rect">
            <a:avLst/>
          </a:prstGeom>
          <a:solidFill>
            <a:schemeClr val="dk1"/>
          </a:solidFill>
          <a:ln>
            <a:solidFill>
              <a:schemeClr val="tx1"/>
            </a:solidFill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9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>
                    <a:lumMod val="85000"/>
                  </a:schemeClr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2pPr>
            <a:lvl3pPr marL="432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if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(</a:t>
            </a:r>
            <a:r>
              <a:rPr lang="pt-PT" sz="1050" b="1" u="sng" err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pressure</a:t>
            </a:r>
            <a:r>
              <a:rPr lang="pt-PT" sz="1050" b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&lt; 10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 {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</a:t>
            </a: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if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(</a:t>
            </a:r>
            <a:r>
              <a:rPr lang="pt-PT" sz="1050" b="1" u="sng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volume</a:t>
            </a:r>
            <a:r>
              <a:rPr lang="pt-PT" sz="1050" b="1">
                <a:solidFill>
                  <a:schemeClr val="accent2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&gt; 300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 {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</a:t>
            </a:r>
            <a:r>
              <a:rPr lang="pt-PT" sz="1050" b="1">
                <a:solidFill>
                  <a:srgbClr val="FF000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// buggy </a:t>
            </a:r>
            <a:r>
              <a:rPr lang="pt-PT" sz="1050" b="1" err="1">
                <a:solidFill>
                  <a:srgbClr val="FF000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code</a:t>
            </a:r>
            <a:endParaRPr lang="pt-PT" sz="1050" b="1">
              <a:solidFill>
                <a:srgbClr val="FF0000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} </a:t>
            </a: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else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{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</a:t>
            </a:r>
            <a:r>
              <a:rPr lang="pt-PT" sz="1050" b="1">
                <a:solidFill>
                  <a:srgbClr val="6A9955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// ...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}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} </a:t>
            </a:r>
            <a:r>
              <a:rPr lang="pt-PT" sz="1050" b="1" err="1">
                <a:solidFill>
                  <a:srgbClr val="C586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else</a:t>
            </a: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{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</a:t>
            </a:r>
            <a:r>
              <a:rPr lang="pt-PT" sz="1050" b="1">
                <a:solidFill>
                  <a:srgbClr val="6A9955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// ...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050" b="1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}</a:t>
            </a:r>
          </a:p>
          <a:p>
            <a:pPr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</a:pPr>
            <a:endParaRPr lang="pt-PT" sz="1050" b="1">
              <a:latin typeface="Consolas" panose="020B0609020204030204" pitchFamily="49" charset="0"/>
              <a:ea typeface="Montserrat"/>
              <a:cs typeface="Consolas" panose="020B0609020204030204" pitchFamily="49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98333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124c490992_0_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r>
              <a:rPr lang="pt-PT"/>
              <a:t>What can we do then? Optimize!</a:t>
            </a:r>
            <a:endParaRPr>
              <a:solidFill>
                <a:srgbClr val="45B150"/>
              </a:solidFill>
            </a:endParaRPr>
          </a:p>
        </p:txBody>
      </p:sp>
      <p:sp>
        <p:nvSpPr>
          <p:cNvPr id="431" name="Google Shape;431;g2124c490992_0_13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0">
              <a:lnSpc>
                <a:spcPct val="150000"/>
              </a:lnSpc>
            </a:pPr>
            <a:r>
              <a:rPr lang="pt-PT" b="1" dirty="0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Finding</a:t>
            </a:r>
            <a:r>
              <a:rPr lang="pt-PT" b="1" dirty="0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more bugs, </a:t>
            </a:r>
            <a:r>
              <a:rPr lang="pt-PT" b="1" dirty="0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with</a:t>
            </a:r>
            <a:r>
              <a:rPr lang="pt-PT" b="1" dirty="0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b="1" dirty="0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less</a:t>
            </a:r>
            <a:r>
              <a:rPr lang="pt-PT" b="1" dirty="0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b="1" dirty="0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effort</a:t>
            </a:r>
            <a:r>
              <a:rPr lang="pt-PT" b="1" dirty="0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, </a:t>
            </a:r>
            <a:r>
              <a:rPr lang="pt-PT" b="1" dirty="0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without</a:t>
            </a:r>
            <a:r>
              <a:rPr lang="pt-PT" b="1" dirty="0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b="1" dirty="0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forgetting</a:t>
            </a:r>
            <a:r>
              <a:rPr lang="pt-PT" b="1" dirty="0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b="1" dirty="0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what</a:t>
            </a:r>
            <a:r>
              <a:rPr lang="pt-PT" b="1" dirty="0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pt-PT" b="1" dirty="0" err="1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matters</a:t>
            </a:r>
            <a:r>
              <a:rPr lang="pt-PT" b="1" dirty="0">
                <a:solidFill>
                  <a:schemeClr val="tx2"/>
                </a:solidFill>
                <a:latin typeface="+mn-lt"/>
                <a:ea typeface="Montserrat"/>
                <a:cs typeface="Montserrat"/>
                <a:sym typeface="Montserrat"/>
              </a:rPr>
              <a:t>.</a:t>
            </a:r>
          </a:p>
          <a:p>
            <a:pPr marL="0" indent="0">
              <a:lnSpc>
                <a:spcPct val="150000"/>
              </a:lnSpc>
            </a:pPr>
            <a:endParaRPr dirty="0">
              <a:solidFill>
                <a:schemeClr val="tx2"/>
              </a:solidFill>
              <a:latin typeface="+mn-lt"/>
            </a:endParaRPr>
          </a:p>
          <a:p>
            <a:pPr lvl="2" indent="-257175">
              <a:lnSpc>
                <a:spcPct val="150000"/>
              </a:lnSpc>
              <a:buChar char="●"/>
            </a:pPr>
            <a:r>
              <a:rPr lang="pt-PT" dirty="0" err="1">
                <a:solidFill>
                  <a:schemeClr val="tx2"/>
                </a:solidFill>
                <a:latin typeface="+mn-lt"/>
              </a:rPr>
              <a:t>Reduce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number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tests</a:t>
            </a:r>
            <a:endParaRPr dirty="0">
              <a:solidFill>
                <a:schemeClr val="tx2"/>
              </a:solidFill>
              <a:latin typeface="+mn-lt"/>
            </a:endParaRPr>
          </a:p>
          <a:p>
            <a:pPr lvl="2" indent="-257175">
              <a:lnSpc>
                <a:spcPct val="150000"/>
              </a:lnSpc>
              <a:buChar char="●"/>
            </a:pPr>
            <a:r>
              <a:rPr lang="pt-PT" dirty="0" err="1">
                <a:solidFill>
                  <a:schemeClr val="tx2"/>
                </a:solidFill>
                <a:latin typeface="+mn-lt"/>
              </a:rPr>
              <a:t>Exclude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scenarios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/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combinations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endParaRPr dirty="0">
              <a:solidFill>
                <a:schemeClr val="tx2"/>
              </a:solidFill>
              <a:latin typeface="+mn-lt"/>
            </a:endParaRPr>
          </a:p>
          <a:p>
            <a:pPr lvl="2" indent="-257175">
              <a:lnSpc>
                <a:spcPct val="150000"/>
              </a:lnSpc>
              <a:buChar char="●"/>
            </a:pPr>
            <a:r>
              <a:rPr lang="pt-PT" dirty="0" err="1">
                <a:solidFill>
                  <a:schemeClr val="tx2"/>
                </a:solidFill>
                <a:latin typeface="+mn-lt"/>
              </a:rPr>
              <a:t>Ensure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most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error-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prone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combinations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are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tested</a:t>
            </a:r>
            <a:endParaRPr dirty="0">
              <a:solidFill>
                <a:schemeClr val="tx2"/>
              </a:solidFill>
              <a:latin typeface="+mn-lt"/>
            </a:endParaRPr>
          </a:p>
          <a:p>
            <a:pPr lvl="2" indent="-257175">
              <a:lnSpc>
                <a:spcPct val="150000"/>
              </a:lnSpc>
              <a:buChar char="●"/>
            </a:pPr>
            <a:r>
              <a:rPr lang="pt-PT" dirty="0" err="1">
                <a:solidFill>
                  <a:schemeClr val="tx2"/>
                </a:solidFill>
                <a:latin typeface="+mn-lt"/>
              </a:rPr>
              <a:t>Ensure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critical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/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important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scenarios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are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tested</a:t>
            </a:r>
            <a:endParaRPr dirty="0">
              <a:solidFill>
                <a:schemeClr val="tx2"/>
              </a:solidFill>
              <a:latin typeface="+mn-lt"/>
            </a:endParaRPr>
          </a:p>
          <a:p>
            <a:pPr lvl="2" indent="-257175">
              <a:lnSpc>
                <a:spcPct val="150000"/>
              </a:lnSpc>
              <a:buChar char="●"/>
            </a:pPr>
            <a:r>
              <a:rPr lang="pt-PT" dirty="0" err="1">
                <a:solidFill>
                  <a:schemeClr val="tx2"/>
                </a:solidFill>
                <a:latin typeface="+mn-lt"/>
              </a:rPr>
              <a:t>Reduce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number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necessary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environments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(software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and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/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or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 hardware </a:t>
            </a:r>
            <a:r>
              <a:rPr lang="pt-PT" dirty="0" err="1">
                <a:solidFill>
                  <a:schemeClr val="tx2"/>
                </a:solidFill>
                <a:latin typeface="+mn-lt"/>
              </a:rPr>
              <a:t>related</a:t>
            </a:r>
            <a:r>
              <a:rPr lang="pt-PT" dirty="0">
                <a:solidFill>
                  <a:schemeClr val="tx2"/>
                </a:solidFill>
                <a:latin typeface="+mn-lt"/>
              </a:rPr>
              <a:t>)</a:t>
            </a:r>
            <a:endParaRPr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32" name="Google Shape;432;g2124c490992_0_13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pt-PT"/>
              <a:pPr>
                <a:buSzPts val="1400"/>
              </a:pPr>
              <a:t>42</a:t>
            </a:fld>
            <a:endParaRPr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2D68E41-DEB4-4C93-0EAE-40B3E1DB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/>
              <a:t> Freire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g23de4169d04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A7A78A-E411-47E6-1BDC-A1BE614D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/>
              <a:t> Freire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C57BE65-19E7-36EF-28C4-005E9FC04ED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6217623"/>
            <a:ext cx="548775" cy="524700"/>
          </a:xfrm>
        </p:spPr>
        <p:txBody>
          <a:bodyPr/>
          <a:lstStyle/>
          <a:p>
            <a:fld id="{00000000-1234-1234-1234-123412341234}" type="slidenum">
              <a:rPr lang="pt-PT" smtClean="0"/>
              <a:pPr/>
              <a:t>43</a:t>
            </a:fld>
            <a:endParaRPr lang="pt-PT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C8FC-6CA8-8D4E-DE11-64193F35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Can you spot the bug?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9B1DA-53B7-D452-E829-1357720D48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t-PT" smtClean="0"/>
              <a:pPr/>
              <a:t>44</a:t>
            </a:fld>
            <a:endParaRPr lang="pt-PT" dirty="0"/>
          </a:p>
        </p:txBody>
      </p:sp>
      <p:sp>
        <p:nvSpPr>
          <p:cNvPr id="5" name="Google Shape;445;g24461e77ada_0_0">
            <a:extLst>
              <a:ext uri="{FF2B5EF4-FFF2-40B4-BE49-F238E27FC236}">
                <a16:creationId xmlns:a16="http://schemas.microsoft.com/office/drawing/2014/main" id="{2968A27B-ACBB-BE0E-4EB9-12931A6324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3635" y="1494390"/>
            <a:ext cx="7927948" cy="24626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rgbClr val="6A9955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...</a:t>
            </a:r>
            <a:endParaRPr sz="1400" b="1" dirty="0">
              <a:solidFill>
                <a:srgbClr val="6A9955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loanAmount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=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 err="1">
                <a:solidFill>
                  <a:srgbClr val="DCDCAA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eval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(</a:t>
            </a:r>
            <a:r>
              <a:rPr lang="pt-PT" sz="1400" b="1" dirty="0" err="1">
                <a:solidFill>
                  <a:srgbClr val="569CD6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this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state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details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loanAmount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);</a:t>
            </a:r>
            <a:endParaRPr sz="1400" b="1" dirty="0">
              <a:solidFill>
                <a:srgbClr val="CCCCCC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interestRate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=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 err="1">
                <a:solidFill>
                  <a:srgbClr val="DCDCAA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eval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(</a:t>
            </a:r>
            <a:r>
              <a:rPr lang="pt-PT" sz="1400" b="1" dirty="0" err="1">
                <a:solidFill>
                  <a:srgbClr val="569CD6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this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state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details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interestRate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B5CEA8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1200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);</a:t>
            </a:r>
            <a:endParaRPr sz="1400" b="1" dirty="0">
              <a:solidFill>
                <a:srgbClr val="CCCCCC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numberOfMonths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=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 err="1">
                <a:solidFill>
                  <a:srgbClr val="DCDCAA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eval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(</a:t>
            </a:r>
            <a:r>
              <a:rPr lang="pt-PT" sz="1400" b="1" dirty="0" err="1">
                <a:solidFill>
                  <a:srgbClr val="569CD6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this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state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details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termLength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*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B5CEA8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12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);</a:t>
            </a:r>
            <a:endParaRPr sz="1400" b="1" dirty="0">
              <a:solidFill>
                <a:srgbClr val="CCCCCC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result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= </a:t>
            </a:r>
            <a:r>
              <a:rPr lang="pt-PT" sz="1400" b="1" dirty="0" err="1">
                <a:solidFill>
                  <a:srgbClr val="DCDCAA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eval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(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loanAmount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*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interestRate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/</a:t>
            </a:r>
            <a:endParaRPr sz="1400" b="1" dirty="0">
              <a:solidFill>
                <a:srgbClr val="D4D4D4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   (</a:t>
            </a:r>
            <a:r>
              <a:rPr lang="pt-PT" sz="1400" b="1" dirty="0">
                <a:solidFill>
                  <a:srgbClr val="B5CEA8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1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-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Math</a:t>
            </a:r>
            <a:r>
              <a:rPr lang="pt-PT" sz="1400" b="1" dirty="0" err="1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.</a:t>
            </a:r>
            <a:r>
              <a:rPr lang="pt-PT" sz="1400" b="1" dirty="0" err="1">
                <a:solidFill>
                  <a:srgbClr val="DCDCAA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pow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(</a:t>
            </a:r>
            <a:r>
              <a:rPr lang="pt-PT" sz="1400" b="1" dirty="0">
                <a:solidFill>
                  <a:srgbClr val="B5CEA8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1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+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interestRate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, </a:t>
            </a:r>
            <a:r>
              <a:rPr lang="pt-PT" sz="1400" b="1" dirty="0" err="1">
                <a:solidFill>
                  <a:srgbClr val="9CDCFE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numberOfMonths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*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pt-PT" sz="1400" b="1" dirty="0">
                <a:solidFill>
                  <a:srgbClr val="D4D4D4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-</a:t>
            </a:r>
            <a:r>
              <a:rPr lang="pt-PT" sz="1400" b="1" dirty="0">
                <a:solidFill>
                  <a:srgbClr val="B5CEA8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1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)).</a:t>
            </a:r>
            <a:r>
              <a:rPr lang="pt-PT" sz="1400" b="1" dirty="0" err="1">
                <a:solidFill>
                  <a:srgbClr val="DCDCAA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toFixed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(</a:t>
            </a:r>
            <a:r>
              <a:rPr lang="pt-PT" sz="1400" b="1" dirty="0">
                <a:solidFill>
                  <a:srgbClr val="B5CEA8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2</a:t>
            </a:r>
            <a:r>
              <a:rPr lang="pt-PT" sz="1400" b="1" dirty="0">
                <a:solidFill>
                  <a:srgbClr val="CCCCCC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);</a:t>
            </a:r>
            <a:endParaRPr sz="1400" b="1" dirty="0">
              <a:solidFill>
                <a:srgbClr val="CCCCCC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 marL="0" indent="0">
              <a:lnSpc>
                <a:spcPct val="150000"/>
              </a:lnSpc>
              <a:buNone/>
            </a:pPr>
            <a:endParaRPr sz="1400" b="1" dirty="0">
              <a:latin typeface="Consolas" panose="020B0609020204030204" pitchFamily="49" charset="0"/>
              <a:ea typeface="Montserrat"/>
              <a:cs typeface="Consolas" panose="020B0609020204030204" pitchFamily="49" charset="0"/>
              <a:sym typeface="Montserrat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98A092-D69A-A65C-CCAE-3C197AD0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/>
              <a:t> Freire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671D1-85BB-C640-51DD-00F19A102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67" y="3548434"/>
            <a:ext cx="5063263" cy="29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FC5F-7C03-625A-E04B-329FAE22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In sum…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C1A9D-996D-89A6-6263-3604023BE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T" dirty="0"/>
              <a:t>To release faster and with confidence, we need CI</a:t>
            </a:r>
          </a:p>
          <a:p>
            <a:r>
              <a:rPr lang="en-PT" dirty="0"/>
              <a:t>CI is a key practice, part of DevOps</a:t>
            </a:r>
          </a:p>
          <a:p>
            <a:r>
              <a:rPr lang="en-PT" dirty="0"/>
              <a:t>Test Automation (TA) is a core part of CI</a:t>
            </a:r>
          </a:p>
          <a:p>
            <a:r>
              <a:rPr lang="en-PT" dirty="0"/>
              <a:t>TA is essential to enable fast feedback loops</a:t>
            </a:r>
          </a:p>
          <a:p>
            <a:r>
              <a:rPr lang="en-PT" dirty="0"/>
              <a:t>Static code analysis as part of CI to ensure code quality</a:t>
            </a:r>
          </a:p>
          <a:p>
            <a:r>
              <a:rPr lang="en-PT" dirty="0"/>
              <a:t>CI is a practice; it needs to be exercised and respected</a:t>
            </a:r>
          </a:p>
          <a:p>
            <a:r>
              <a:rPr lang="en-PT" dirty="0"/>
              <a:t>Testing techniques (e.g., pairwise-testing) and exploratory testing can improve our testing outcomes and efficiency</a:t>
            </a:r>
          </a:p>
          <a:p>
            <a:endParaRPr lang="en-PT" dirty="0"/>
          </a:p>
          <a:p>
            <a:endParaRPr lang="en-PT" dirty="0"/>
          </a:p>
          <a:p>
            <a:endParaRPr lang="en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1D2FF-052D-CAF5-E8C3-E2F501FB8B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t-PT" smtClean="0"/>
              <a:pPr/>
              <a:t>45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85DE-E964-57A5-3B25-260C3A6D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 dirty="0" err="1"/>
              <a:t>Sergio</a:t>
            </a:r>
            <a:r>
              <a:rPr lang="pt-PT"/>
              <a:t> Freire</a:t>
            </a:r>
          </a:p>
        </p:txBody>
      </p:sp>
    </p:spTree>
    <p:extLst>
      <p:ext uri="{BB962C8B-B14F-4D97-AF65-F5344CB8AC3E}">
        <p14:creationId xmlns:p14="http://schemas.microsoft.com/office/powerpoint/2010/main" val="2114532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6152-EC89-47D2-98A0-9BA8AFF5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873D1B-AD0B-4BEA-B6D5-2631ECCC4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Martin Fowler’s articles</a:t>
            </a:r>
          </a:p>
          <a:p>
            <a:pPr marL="774900" lvl="2" indent="-342900"/>
            <a:r>
              <a:rPr lang="en-US" dirty="0">
                <a:hlinkClick r:id="rId2"/>
              </a:rPr>
              <a:t>Continuous Integration</a:t>
            </a:r>
            <a:endParaRPr lang="en-US" dirty="0"/>
          </a:p>
          <a:p>
            <a:pPr marL="774900" lvl="2" indent="-342900"/>
            <a:r>
              <a:rPr lang="en-US" dirty="0">
                <a:hlinkClick r:id="rId3"/>
              </a:rPr>
              <a:t>Continuous Delivery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Wiremock</a:t>
            </a:r>
            <a:endParaRPr lang="en-US" dirty="0"/>
          </a:p>
          <a:p>
            <a:pPr marL="774900" lvl="2" indent="-342900"/>
            <a:r>
              <a:rPr lang="en-US" dirty="0">
                <a:hlinkClick r:id="rId4"/>
              </a:rPr>
              <a:t>https://wiremock.org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Xray (Test Management)</a:t>
            </a:r>
          </a:p>
          <a:p>
            <a:pPr marL="774900" lvl="2" indent="-342900"/>
            <a:r>
              <a:rPr lang="en-US" dirty="0">
                <a:hlinkClick r:id="rId5"/>
              </a:rPr>
              <a:t>https://www.getxray.app</a:t>
            </a:r>
            <a:endParaRPr lang="en-US" dirty="0"/>
          </a:p>
          <a:p>
            <a:pPr marL="774900" lvl="2" indent="-342900"/>
            <a:r>
              <a:rPr lang="en-US" dirty="0"/>
              <a:t> </a:t>
            </a:r>
            <a:r>
              <a:rPr lang="en-US" dirty="0">
                <a:hlinkClick r:id="rId6"/>
              </a:rPr>
              <a:t>https://docs.getxray.app/display/XRAYCLOUD/TTT%3A+Automation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Agile &amp; Holistic Testing</a:t>
            </a:r>
          </a:p>
          <a:p>
            <a:pPr marL="774900" lvl="2" indent="-342900"/>
            <a:r>
              <a:rPr lang="en-US" dirty="0">
                <a:hlinkClick r:id="rId7"/>
              </a:rPr>
              <a:t>https://agiletester.ca</a:t>
            </a:r>
          </a:p>
          <a:p>
            <a:pPr marL="774900" lvl="2" indent="-342900"/>
            <a:r>
              <a:rPr lang="en-US" dirty="0">
                <a:hlinkClick r:id="rId8"/>
              </a:rPr>
              <a:t>https://agiletester.ca/quick-tips-for-agile-testing</a:t>
            </a:r>
            <a:endParaRPr lang="en-US" dirty="0"/>
          </a:p>
          <a:p>
            <a:pPr marL="774900" lvl="2" indent="-342900"/>
            <a:r>
              <a:rPr lang="en-US" dirty="0">
                <a:hlinkClick r:id="rId9"/>
              </a:rPr>
              <a:t>https://janetgregory.ca/testing-from-a-holistic-point-of-view/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Pairwise testing, using PICT (open-source tool): </a:t>
            </a:r>
          </a:p>
          <a:p>
            <a:pPr marL="774900" lvl="2" indent="-342900"/>
            <a:r>
              <a:rPr lang="en-US" dirty="0">
                <a:hlinkClick r:id="rId10"/>
              </a:rPr>
              <a:t>https://github.com/microsoft/pict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State of the Developer Report 2022</a:t>
            </a:r>
          </a:p>
          <a:p>
            <a:pPr marL="774900" lvl="2" indent="-342900"/>
            <a:r>
              <a:rPr lang="en-US" dirty="0">
                <a:hlinkClick r:id="rId11"/>
              </a:rPr>
              <a:t>https://atlassianblog.wpengine.com/wp-content/uploads/2022/03/atlassian-state-of-the-developer-report-pdf.pdf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76CFC6-57A0-49C6-BB65-B8054BBA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err="1"/>
              <a:t>Sergio</a:t>
            </a:r>
            <a:r>
              <a:rPr lang="pt-PT"/>
              <a:t>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29EDE-1661-4F2E-A028-40408EDD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2607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BA7C5-7A49-4BC1-96FB-32464705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4805"/>
            <a:ext cx="7886700" cy="1505883"/>
          </a:xfrm>
        </p:spPr>
        <p:txBody>
          <a:bodyPr anchor="ctr">
            <a:normAutofit/>
          </a:bodyPr>
          <a:lstStyle/>
          <a:p>
            <a:r>
              <a:rPr lang="en-US" sz="4500"/>
              <a:t>DevOps</a:t>
            </a:r>
          </a:p>
        </p:txBody>
      </p:sp>
      <p:pic>
        <p:nvPicPr>
          <p:cNvPr id="1026" name="Picture 2" descr="DevOps Infinity Wheel">
            <a:extLst>
              <a:ext uri="{FF2B5EF4-FFF2-40B4-BE49-F238E27FC236}">
                <a16:creationId xmlns:a16="http://schemas.microsoft.com/office/drawing/2014/main" id="{AF4E7ED7-004C-4F12-CB37-70A23D94C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C"/>
              </a:clrFrom>
              <a:clrTo>
                <a:srgbClr val="FA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2148752"/>
            <a:ext cx="7884410" cy="38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7A294-1AC1-40D1-9DB3-4BECDD347DC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200" u="none" kern="1200" spc="-80" baseline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000" u="sng" kern="1200">
                <a:solidFill>
                  <a:srgbClr val="908E8E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pt-PT"/>
              <a:t>I Oliveira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600CC-643E-438D-B59E-1B52014ACC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5EDA88B-495D-42CD-9015-CB4710A11926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2804C07-91CC-0B69-E998-E7F51F5E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0327A-6272-E693-21D8-00DF48C25EBF}"/>
              </a:ext>
            </a:extLst>
          </p:cNvPr>
          <p:cNvSpPr txBox="1"/>
          <p:nvPr/>
        </p:nvSpPr>
        <p:spPr>
          <a:xfrm>
            <a:off x="2723105" y="3829650"/>
            <a:ext cx="1019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err="1"/>
              <a:t>Dev</a:t>
            </a:r>
            <a:endParaRPr lang="en-PT" sz="2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3C3BB-6D38-BC36-B26E-4A8EC02182F8}"/>
              </a:ext>
            </a:extLst>
          </p:cNvPr>
          <p:cNvSpPr txBox="1"/>
          <p:nvPr/>
        </p:nvSpPr>
        <p:spPr>
          <a:xfrm>
            <a:off x="5672721" y="3862698"/>
            <a:ext cx="1019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/>
              <a:t>Ops</a:t>
            </a:r>
            <a:endParaRPr lang="en-PT" sz="2400" b="1"/>
          </a:p>
        </p:txBody>
      </p:sp>
    </p:spTree>
    <p:extLst>
      <p:ext uri="{BB962C8B-B14F-4D97-AF65-F5344CB8AC3E}">
        <p14:creationId xmlns:p14="http://schemas.microsoft.com/office/powerpoint/2010/main" val="3986888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AE50-C789-3718-7446-35CF8B9E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Continuous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DE644-FF9C-249F-50C4-9D6532208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b="1"/>
              <a:t>Continuous Integration </a:t>
            </a:r>
            <a:r>
              <a:rPr lang="en-GB"/>
              <a:t>is a software development practice where each member of a team merges their changes into a codebase together with their colleagues changes at least daily. Each of these integrations is verified by an automated build (including test) to detect integration errors as quickly as possible.</a:t>
            </a:r>
          </a:p>
          <a:p>
            <a:pPr algn="just"/>
            <a:endParaRPr lang="en-GB"/>
          </a:p>
          <a:p>
            <a:pPr algn="just"/>
            <a:r>
              <a:rPr lang="en-GB"/>
              <a:t>Teams find that this approach reduces the risk of delivery delays, reduces the effort of integration, and enables practices that foster a healthy codebase for rapid enhancement with new features.</a:t>
            </a:r>
          </a:p>
          <a:p>
            <a:pPr algn="r"/>
            <a:r>
              <a:rPr lang="en-GB"/>
              <a:t> Martin Fowler</a:t>
            </a:r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520F5-7514-712C-BB76-65D5E208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11003-A114-A631-731C-C746A105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995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C93B-BFA4-C822-BBB0-4CB2D375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Continuous Integration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DEF09-4B3F-B2B2-04B9-26ADC280F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975F7-262E-4148-4131-A673FA6C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7</a:t>
            </a:fld>
            <a:endParaRPr lang="pt-PT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3C4640-8FE0-641C-02B3-62F3742E1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325357"/>
              </p:ext>
            </p:extLst>
          </p:nvPr>
        </p:nvGraphicFramePr>
        <p:xfrm>
          <a:off x="628650" y="1397000"/>
          <a:ext cx="7761724" cy="4712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Robot">
            <a:extLst>
              <a:ext uri="{FF2B5EF4-FFF2-40B4-BE49-F238E27FC236}">
                <a16:creationId xmlns:a16="http://schemas.microsoft.com/office/drawing/2014/main" id="{79593581-BFCF-0A3A-1636-0E61E047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81" y="3753199"/>
            <a:ext cx="1024095" cy="10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51DAC976-F1C3-00E8-ED82-4C030D62E2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64280" y="2325955"/>
            <a:ext cx="914400" cy="914400"/>
          </a:xfrm>
          <a:prstGeom prst="rect">
            <a:avLst/>
          </a:prstGeom>
        </p:spPr>
      </p:pic>
      <p:pic>
        <p:nvPicPr>
          <p:cNvPr id="6" name="Graphic 5" descr="Artificial Intelligence outline">
            <a:extLst>
              <a:ext uri="{FF2B5EF4-FFF2-40B4-BE49-F238E27FC236}">
                <a16:creationId xmlns:a16="http://schemas.microsoft.com/office/drawing/2014/main" id="{0434775A-3474-D921-EB23-8DA79E1534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69023" y="1150047"/>
            <a:ext cx="645845" cy="645845"/>
          </a:xfrm>
          <a:prstGeom prst="rect">
            <a:avLst/>
          </a:prstGeom>
        </p:spPr>
      </p:pic>
      <p:pic>
        <p:nvPicPr>
          <p:cNvPr id="7" name="Graphic 6" descr="Artificial Intelligence outline">
            <a:extLst>
              <a:ext uri="{FF2B5EF4-FFF2-40B4-BE49-F238E27FC236}">
                <a16:creationId xmlns:a16="http://schemas.microsoft.com/office/drawing/2014/main" id="{2AA65961-43F5-D30A-4003-077406A985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20216" y="2460232"/>
            <a:ext cx="645845" cy="645845"/>
          </a:xfrm>
          <a:prstGeom prst="rect">
            <a:avLst/>
          </a:prstGeom>
        </p:spPr>
      </p:pic>
      <p:pic>
        <p:nvPicPr>
          <p:cNvPr id="8" name="Graphic 7" descr="Artificial Intelligence outline">
            <a:extLst>
              <a:ext uri="{FF2B5EF4-FFF2-40B4-BE49-F238E27FC236}">
                <a16:creationId xmlns:a16="http://schemas.microsoft.com/office/drawing/2014/main" id="{BE2D06DE-63D6-9A12-9922-CD6BF8093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56284" y="4722088"/>
            <a:ext cx="645845" cy="64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2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C93B-BFA4-C822-BBB0-4CB2D375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Continuous Integration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DEF09-4B3F-B2B2-04B9-26ADC280F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Sergio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975F7-262E-4148-4131-A673FA6C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8</a:t>
            </a:fld>
            <a:endParaRPr lang="pt-PT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3C4640-8FE0-641C-02B3-62F3742E1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3832364"/>
              </p:ext>
            </p:extLst>
          </p:nvPr>
        </p:nvGraphicFramePr>
        <p:xfrm>
          <a:off x="1044192" y="1891602"/>
          <a:ext cx="2908370" cy="3074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AB21E7-68BA-36DB-8215-5E2A45AC25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298548"/>
              </p:ext>
            </p:extLst>
          </p:nvPr>
        </p:nvGraphicFramePr>
        <p:xfrm>
          <a:off x="5664549" y="1891602"/>
          <a:ext cx="2908370" cy="3074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Google Shape;367;p14" descr="A picture containing text&#10;&#10;Description automatically generated">
            <a:extLst>
              <a:ext uri="{FF2B5EF4-FFF2-40B4-BE49-F238E27FC236}">
                <a16:creationId xmlns:a16="http://schemas.microsoft.com/office/drawing/2014/main" id="{F70067C0-E9DE-BABD-4A1A-C837332B2035}"/>
              </a:ext>
            </a:extLst>
          </p:cNvPr>
          <p:cNvPicPr preferRelativeResize="0"/>
          <p:nvPr/>
        </p:nvPicPr>
        <p:blipFill rotWithShape="1">
          <a:blip r:embed="rId13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457950" y="2884252"/>
            <a:ext cx="760373" cy="906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8;p14">
            <a:extLst>
              <a:ext uri="{FF2B5EF4-FFF2-40B4-BE49-F238E27FC236}">
                <a16:creationId xmlns:a16="http://schemas.microsoft.com/office/drawing/2014/main" id="{CDDC48F3-A36A-BB3A-D0A2-9080A610EB7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66068" y="3094444"/>
            <a:ext cx="486023" cy="4860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8932B7-CF18-5DA5-4CA2-A96777AF6989}"/>
              </a:ext>
            </a:extLst>
          </p:cNvPr>
          <p:cNvSpPr txBox="1"/>
          <p:nvPr/>
        </p:nvSpPr>
        <p:spPr>
          <a:xfrm>
            <a:off x="5169352" y="5250357"/>
            <a:ext cx="3974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/>
              <a:t>CI tool</a:t>
            </a:r>
          </a:p>
          <a:p>
            <a:pPr algn="ctr"/>
            <a:r>
              <a:rPr lang="en-GB"/>
              <a:t>(e.g., Jenkins, GH actions, Bitbucket pipelines, TeamCity, Gitlab)</a:t>
            </a:r>
            <a:endParaRPr lang="en-PT"/>
          </a:p>
        </p:txBody>
      </p:sp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CA1D2E41-B687-489B-FBFE-54EB244E91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41177" y="297180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24A2AC-E410-D383-498C-D953C820AAFC}"/>
              </a:ext>
            </a:extLst>
          </p:cNvPr>
          <p:cNvSpPr txBox="1"/>
          <p:nvPr/>
        </p:nvSpPr>
        <p:spPr>
          <a:xfrm>
            <a:off x="1982038" y="5385935"/>
            <a:ext cx="138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/>
              <a:t>Developer</a:t>
            </a:r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09922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9C89-31B4-5510-EBED-00A61F3E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T"/>
              <a:t>Where do we integrate to and how?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C1EAC-2829-7818-9D6A-60FA4EA5A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T" dirty="0"/>
              <a:t>On ”main”/”master” branch directly</a:t>
            </a:r>
          </a:p>
          <a:p>
            <a:pPr marL="774900" lvl="2" indent="-342900"/>
            <a:r>
              <a:rPr lang="en-PT" dirty="0"/>
              <a:t>Trunk-based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T" dirty="0"/>
              <a:t>Using other branches, that we then merge if “all” is OK</a:t>
            </a:r>
          </a:p>
          <a:p>
            <a:pPr marL="774900" lvl="2" indent="-342900"/>
            <a:r>
              <a:rPr lang="en-PT" dirty="0">
                <a:hlinkClick r:id="rId2"/>
              </a:rPr>
              <a:t>GitHub flow </a:t>
            </a:r>
            <a:r>
              <a:rPr lang="en-PT" dirty="0"/>
              <a:t>(simpler) or </a:t>
            </a:r>
            <a:r>
              <a:rPr lang="en-PT" dirty="0">
                <a:hlinkClick r:id="rId3"/>
              </a:rPr>
              <a:t>Git flow</a:t>
            </a:r>
            <a:endParaRPr lang="en-PT" dirty="0"/>
          </a:p>
          <a:p>
            <a:pPr marL="774900" lvl="2" indent="-342900"/>
            <a:endParaRPr lang="en-PT" dirty="0"/>
          </a:p>
          <a:p>
            <a:pPr marL="774900" lvl="2" indent="-342900"/>
            <a:r>
              <a:rPr lang="en-PT" dirty="0"/>
              <a:t>NOTE: in this case, </a:t>
            </a:r>
            <a:r>
              <a:rPr lang="en-PT" u="sng" dirty="0"/>
              <a:t>we need to have short-lived branches</a:t>
            </a:r>
            <a:r>
              <a:rPr lang="en-PT" dirty="0"/>
              <a:t>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F5DCB-4D3C-183D-5C09-4EBC2F4B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err="1"/>
              <a:t>Sergio</a:t>
            </a:r>
            <a:r>
              <a:rPr lang="pt-PT" dirty="0"/>
              <a:t> Freire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ED92E-4C66-3CC3-03C6-72BAA0A9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62ED-F2DE-43C8-947F-093D44ED50DD}" type="slidenum">
              <a:rPr lang="pt-PT" smtClean="0"/>
              <a:t>9</a:t>
            </a:fld>
            <a:endParaRPr lang="pt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A4D67-8033-C9E8-929F-71546723A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144" y="4381081"/>
            <a:ext cx="5590343" cy="1681229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9B28094E-AC42-0D3D-40C8-FDBDCF0B31CC}"/>
              </a:ext>
            </a:extLst>
          </p:cNvPr>
          <p:cNvSpPr/>
          <p:nvPr/>
        </p:nvSpPr>
        <p:spPr>
          <a:xfrm>
            <a:off x="1050273" y="5678830"/>
            <a:ext cx="1346479" cy="3918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202735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noto1">
      <a:majorFont>
        <a:latin typeface="Noto Sans Cond SemBd"/>
        <a:ea typeface=""/>
        <a:cs typeface=""/>
      </a:majorFont>
      <a:minorFont>
        <a:latin typeface="Noto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D31D63CAC5D24EA63C81CEF041F69D" ma:contentTypeVersion="29" ma:contentTypeDescription="Create a new document." ma:contentTypeScope="" ma:versionID="337bca7c0cfc72a94b359b2cfa2ff122">
  <xsd:schema xmlns:xsd="http://www.w3.org/2001/XMLSchema" xmlns:xs="http://www.w3.org/2001/XMLSchema" xmlns:p="http://schemas.microsoft.com/office/2006/metadata/properties" xmlns:ns3="c277c195-6cc6-4afd-a1b6-6e59941ce884" xmlns:ns4="ae48e3ef-f583-4e84-8e58-fa61286d84fc" targetNamespace="http://schemas.microsoft.com/office/2006/metadata/properties" ma:root="true" ma:fieldsID="67953420b2336fb4c73b1ba285eaef9c" ns3:_="" ns4:_="">
    <xsd:import namespace="c277c195-6cc6-4afd-a1b6-6e59941ce884"/>
    <xsd:import namespace="ae48e3ef-f583-4e84-8e58-fa61286d84f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77c195-6cc6-4afd-a1b6-6e59941ce8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8e3ef-f583-4e84-8e58-fa61286d84fc" elementFormDefault="qualified">
    <xsd:import namespace="http://schemas.microsoft.com/office/2006/documentManagement/types"/>
    <xsd:import namespace="http://schemas.microsoft.com/office/infopath/2007/PartnerControls"/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7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chers" ma:index="2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7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3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ae48e3ef-f583-4e84-8e58-fa61286d84fc" xsi:nil="true"/>
    <Self_Registration_Enabled xmlns="ae48e3ef-f583-4e84-8e58-fa61286d84fc" xsi:nil="true"/>
    <Invited_Students xmlns="ae48e3ef-f583-4e84-8e58-fa61286d84fc" xsi:nil="true"/>
    <FolderType xmlns="ae48e3ef-f583-4e84-8e58-fa61286d84fc" xsi:nil="true"/>
    <Teachers xmlns="ae48e3ef-f583-4e84-8e58-fa61286d84fc">
      <UserInfo>
        <DisplayName/>
        <AccountId xsi:nil="true"/>
        <AccountType/>
      </UserInfo>
    </Teachers>
    <Students xmlns="ae48e3ef-f583-4e84-8e58-fa61286d84fc">
      <UserInfo>
        <DisplayName/>
        <AccountId xsi:nil="true"/>
        <AccountType/>
      </UserInfo>
    </Students>
    <Student_Groups xmlns="ae48e3ef-f583-4e84-8e58-fa61286d84fc">
      <UserInfo>
        <DisplayName/>
        <AccountId xsi:nil="true"/>
        <AccountType/>
      </UserInfo>
    </Student_Groups>
    <DefaultSectionNames xmlns="ae48e3ef-f583-4e84-8e58-fa61286d84fc" xsi:nil="true"/>
    <Is_Collaboration_Space_Locked xmlns="ae48e3ef-f583-4e84-8e58-fa61286d84fc" xsi:nil="true"/>
    <Owner xmlns="ae48e3ef-f583-4e84-8e58-fa61286d84fc">
      <UserInfo>
        <DisplayName/>
        <AccountId xsi:nil="true"/>
        <AccountType/>
      </UserInfo>
    </Owner>
    <CultureName xmlns="ae48e3ef-f583-4e84-8e58-fa61286d84fc" xsi:nil="true"/>
    <AppVersion xmlns="ae48e3ef-f583-4e84-8e58-fa61286d84fc" xsi:nil="true"/>
    <Invited_Teachers xmlns="ae48e3ef-f583-4e84-8e58-fa61286d84fc" xsi:nil="true"/>
    <NotebookType xmlns="ae48e3ef-f583-4e84-8e58-fa61286d84fc" xsi:nil="true"/>
    <Has_Teacher_Only_SectionGroup xmlns="ae48e3ef-f583-4e84-8e58-fa61286d84fc" xsi:nil="true"/>
  </documentManagement>
</p:properties>
</file>

<file path=customXml/itemProps1.xml><?xml version="1.0" encoding="utf-8"?>
<ds:datastoreItem xmlns:ds="http://schemas.openxmlformats.org/officeDocument/2006/customXml" ds:itemID="{6F968451-E4A8-4F74-9D57-3954E64DB9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4C40B9-A5C9-451D-97F7-180E515FD4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77c195-6cc6-4afd-a1b6-6e59941ce884"/>
    <ds:schemaRef ds:uri="ae48e3ef-f583-4e84-8e58-fa61286d84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4CB322-AE6D-4097-A1F7-F60871244EC5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c277c195-6cc6-4afd-a1b6-6e59941ce884"/>
    <ds:schemaRef ds:uri="http://schemas.openxmlformats.org/package/2006/metadata/core-properties"/>
    <ds:schemaRef ds:uri="ae48e3ef-f583-4e84-8e58-fa61286d84fc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TQS TP6-Code improvement</Template>
  <TotalTime>22978</TotalTime>
  <Words>2525</Words>
  <Application>Microsoft Macintosh PowerPoint</Application>
  <PresentationFormat>On-screen Show (4:3)</PresentationFormat>
  <Paragraphs>482</Paragraphs>
  <Slides>46</Slides>
  <Notes>21</Notes>
  <HiddenSlides>4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6" baseType="lpstr">
      <vt:lpstr>Arial</vt:lpstr>
      <vt:lpstr>Arial Hebrew</vt:lpstr>
      <vt:lpstr>Barlow Condensed SemiBold</vt:lpstr>
      <vt:lpstr>Barlow Semi Condensed SemiBold</vt:lpstr>
      <vt:lpstr>Calibri</vt:lpstr>
      <vt:lpstr>Charlie Display</vt:lpstr>
      <vt:lpstr>Consolas</vt:lpstr>
      <vt:lpstr>Menlo</vt:lpstr>
      <vt:lpstr>Montserrat</vt:lpstr>
      <vt:lpstr>Montserrat Light</vt:lpstr>
      <vt:lpstr>Noto Sans</vt:lpstr>
      <vt:lpstr>Noto Sans Cond SemBd</vt:lpstr>
      <vt:lpstr>Noto Sans Light</vt:lpstr>
      <vt:lpstr>Noto Sans SemBd</vt:lpstr>
      <vt:lpstr>Open Sans</vt:lpstr>
      <vt:lpstr>Open Sans Condensed Light</vt:lpstr>
      <vt:lpstr>Raleway Light</vt:lpstr>
      <vt:lpstr>Raleway SemiBold</vt:lpstr>
      <vt:lpstr>Wingdings</vt:lpstr>
      <vt:lpstr>Office Theme</vt:lpstr>
      <vt:lpstr>CI cycle</vt:lpstr>
      <vt:lpstr>Learning objectives</vt:lpstr>
      <vt:lpstr>The cost of bugs</vt:lpstr>
      <vt:lpstr>Speed vs Quality</vt:lpstr>
      <vt:lpstr>DevOps</vt:lpstr>
      <vt:lpstr>Continuous Integration</vt:lpstr>
      <vt:lpstr>Continuous Integration</vt:lpstr>
      <vt:lpstr>Continuous Integration</vt:lpstr>
      <vt:lpstr>Where do we integrate to and how?</vt:lpstr>
      <vt:lpstr>Build broken: who should fix it?</vt:lpstr>
      <vt:lpstr>Continuous Integration</vt:lpstr>
      <vt:lpstr>When (and how) do we test in DevOps?</vt:lpstr>
      <vt:lpstr>When do we test in DevOps?</vt:lpstr>
      <vt:lpstr>Holistic Testing (Agile Testing)</vt:lpstr>
      <vt:lpstr>Agile Testing</vt:lpstr>
      <vt:lpstr>Testing approaches?</vt:lpstr>
      <vt:lpstr>Agile Testing and the testing approaches</vt:lpstr>
      <vt:lpstr>Each team “cooks” software differently</vt:lpstr>
      <vt:lpstr>How do we integrate all this? </vt:lpstr>
      <vt:lpstr>What is Xray?</vt:lpstr>
      <vt:lpstr>Xray: ”enhanced”, consolidated testing in Jira</vt:lpstr>
      <vt:lpstr>Xray: trace the impacts and the source</vt:lpstr>
      <vt:lpstr>Xray: integration with test automation</vt:lpstr>
      <vt:lpstr>Xray: integration with test automation</vt:lpstr>
      <vt:lpstr>Xray: issues coverable with Tests</vt:lpstr>
      <vt:lpstr>DEMO 1: Spring Tutorial</vt:lpstr>
      <vt:lpstr>PowerPoint Presentation</vt:lpstr>
      <vt:lpstr>DEMO 2: A real-life example with “Xray Maven Plugin”</vt:lpstr>
      <vt:lpstr>Xray Maven Plugin: architecture</vt:lpstr>
      <vt:lpstr>Testing challenges</vt:lpstr>
      <vt:lpstr>Before refactoring</vt:lpstr>
      <vt:lpstr>After refactoring and adding more tests</vt:lpstr>
      <vt:lpstr>Bonus: Is Test Automation enough?</vt:lpstr>
      <vt:lpstr>Test automation is a safety net</vt:lpstr>
      <vt:lpstr>Exploratory testing to uncover unknown risks</vt:lpstr>
      <vt:lpstr>Space Shuttle Columbia (2001)</vt:lpstr>
      <vt:lpstr>Endeavour (2011)</vt:lpstr>
      <vt:lpstr>Sources for complexity (just a few!)</vt:lpstr>
      <vt:lpstr>But can we test this?!</vt:lpstr>
      <vt:lpstr>Findings from the field</vt:lpstr>
      <vt:lpstr>Why does it happen?</vt:lpstr>
      <vt:lpstr>What can we do then? Optimize!</vt:lpstr>
      <vt:lpstr>PowerPoint Presentation</vt:lpstr>
      <vt:lpstr>Can you spot the bug?</vt:lpstr>
      <vt:lpstr>In sum…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 improvement: refactoring and static code analysis</dc:title>
  <dc:creator>Ilídio Oliveira</dc:creator>
  <cp:keywords>tqs</cp:keywords>
  <cp:lastModifiedBy>Formador1</cp:lastModifiedBy>
  <cp:revision>33</cp:revision>
  <cp:lastPrinted>2018-09-24T13:18:49Z</cp:lastPrinted>
  <dcterms:created xsi:type="dcterms:W3CDTF">2021-04-26T14:33:27Z</dcterms:created>
  <dcterms:modified xsi:type="dcterms:W3CDTF">2025-11-12T16:43:26Z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0x01010065D31D63CAC5D24EA63C81CEF041F69D</vt:lpwstr>
  </property>
</Properties>
</file>